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diagrams/data1.xml" ContentType="application/vnd.openxmlformats-officedocument.drawingml.diagramData+xml"/>
  <Override PartName="/ppt/presentation.xml" ContentType="application/vnd.openxmlformats-officedocument.presentationml.presentation.main+xml"/>
  <Override PartName="/ppt/slides/slide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8.xml" ContentType="application/vnd.openxmlformats-officedocument.presentationml.notesSlide+xml"/>
  <Override PartName="/ppt/notesSlides/notesSlide4.xml" ContentType="application/vnd.openxmlformats-officedocument.presentationml.notesSlide+xml"/>
  <Override PartName="/ppt/notesSlides/notesSlide2.xml" ContentType="application/vnd.openxmlformats-officedocument.presentationml.notesSlide+xml"/>
  <Override PartName="/ppt/slideLayouts/slideLayout15.xml" ContentType="application/vnd.openxmlformats-officedocument.presentationml.slideLayout+xml"/>
  <Override PartName="/ppt/notesSlides/notesSlide3.xml" ContentType="application/vnd.openxmlformats-officedocument.presentationml.notesSlide+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2.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theme/theme1.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Masters/notesMaster1.xml" ContentType="application/vnd.openxmlformats-officedocument.presentationml.notesMaster+xml"/>
  <Override PartName="/ppt/theme/theme2.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61" r:id="rId3"/>
    <p:sldId id="260" r:id="rId4"/>
    <p:sldId id="262" r:id="rId5"/>
    <p:sldId id="263" r:id="rId6"/>
    <p:sldId id="264" r:id="rId7"/>
    <p:sldId id="257" r:id="rId8"/>
    <p:sldId id="274" r:id="rId9"/>
    <p:sldId id="275" r:id="rId10"/>
    <p:sldId id="265" r:id="rId11"/>
    <p:sldId id="266" r:id="rId12"/>
    <p:sldId id="267" r:id="rId13"/>
    <p:sldId id="268" r:id="rId14"/>
    <p:sldId id="269"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5785"/>
    <a:srgbClr val="0F304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68493" autoAdjust="0"/>
  </p:normalViewPr>
  <p:slideViewPr>
    <p:cSldViewPr snapToGrid="0" snapToObjects="1">
      <p:cViewPr>
        <p:scale>
          <a:sx n="115" d="100"/>
          <a:sy n="115" d="100"/>
        </p:scale>
        <p:origin x="284" y="56"/>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customXml" Target="../customXml/item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7BAFE28-8406-45F5-8658-B5A066E31C9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86D72C0D-FC94-49FF-8C42-C9AB8E07AB54}">
      <dgm:prSet phldrT="[Text]"/>
      <dgm:spPr/>
      <dgm:t>
        <a:bodyPr/>
        <a:lstStyle/>
        <a:p>
          <a:r>
            <a:rPr lang="en-US" dirty="0"/>
            <a:t>Plan</a:t>
          </a:r>
        </a:p>
      </dgm:t>
    </dgm:pt>
    <dgm:pt modelId="{23A98789-6665-4D15-99E6-ADAF28D9DE96}" type="parTrans" cxnId="{EF386CC9-2D1B-4301-A365-3C4695447DC1}">
      <dgm:prSet/>
      <dgm:spPr/>
      <dgm:t>
        <a:bodyPr/>
        <a:lstStyle/>
        <a:p>
          <a:endParaRPr lang="en-US"/>
        </a:p>
      </dgm:t>
    </dgm:pt>
    <dgm:pt modelId="{F53512E2-FE9B-446C-82FE-9C0ECCBD09C3}" type="sibTrans" cxnId="{EF386CC9-2D1B-4301-A365-3C4695447DC1}">
      <dgm:prSet/>
      <dgm:spPr/>
      <dgm:t>
        <a:bodyPr/>
        <a:lstStyle/>
        <a:p>
          <a:endParaRPr lang="en-US"/>
        </a:p>
      </dgm:t>
    </dgm:pt>
    <dgm:pt modelId="{CFC7D236-EEA0-4E3B-8801-6B0CB5EA299B}">
      <dgm:prSet phldrT="[Text]"/>
      <dgm:spPr/>
      <dgm:t>
        <a:bodyPr/>
        <a:lstStyle/>
        <a:p>
          <a:r>
            <a:rPr lang="en-US" dirty="0"/>
            <a:t>Do</a:t>
          </a:r>
        </a:p>
      </dgm:t>
    </dgm:pt>
    <dgm:pt modelId="{C30C3F85-DD7E-4FEE-92FC-931C8D3E8866}" type="parTrans" cxnId="{9ACE60D9-CAA3-4997-A1FB-CDBE25236863}">
      <dgm:prSet/>
      <dgm:spPr/>
      <dgm:t>
        <a:bodyPr/>
        <a:lstStyle/>
        <a:p>
          <a:endParaRPr lang="en-US"/>
        </a:p>
      </dgm:t>
    </dgm:pt>
    <dgm:pt modelId="{3E913BE6-C99C-4AF4-9C51-0BA39AC1E087}" type="sibTrans" cxnId="{9ACE60D9-CAA3-4997-A1FB-CDBE25236863}">
      <dgm:prSet/>
      <dgm:spPr/>
      <dgm:t>
        <a:bodyPr/>
        <a:lstStyle/>
        <a:p>
          <a:endParaRPr lang="en-US"/>
        </a:p>
      </dgm:t>
    </dgm:pt>
    <dgm:pt modelId="{8A0056F2-731E-4733-849F-71EB96B9A0B9}">
      <dgm:prSet phldrT="[Text]"/>
      <dgm:spPr/>
      <dgm:t>
        <a:bodyPr/>
        <a:lstStyle/>
        <a:p>
          <a:r>
            <a:rPr lang="en-US" dirty="0"/>
            <a:t>Check</a:t>
          </a:r>
        </a:p>
      </dgm:t>
    </dgm:pt>
    <dgm:pt modelId="{FE6573CD-252D-4238-BCB7-D3DF6DD3DA40}" type="parTrans" cxnId="{F55EB6CD-92F8-4BB6-A380-72D0EB0272D7}">
      <dgm:prSet/>
      <dgm:spPr/>
      <dgm:t>
        <a:bodyPr/>
        <a:lstStyle/>
        <a:p>
          <a:endParaRPr lang="en-US"/>
        </a:p>
      </dgm:t>
    </dgm:pt>
    <dgm:pt modelId="{85F8A764-F8C9-4704-B176-766C44E17A08}" type="sibTrans" cxnId="{F55EB6CD-92F8-4BB6-A380-72D0EB0272D7}">
      <dgm:prSet/>
      <dgm:spPr/>
      <dgm:t>
        <a:bodyPr/>
        <a:lstStyle/>
        <a:p>
          <a:endParaRPr lang="en-US"/>
        </a:p>
      </dgm:t>
    </dgm:pt>
    <dgm:pt modelId="{3AE28645-1C2A-428F-B2F0-F00C09FCA78D}">
      <dgm:prSet phldrT="[Text]"/>
      <dgm:spPr/>
      <dgm:t>
        <a:bodyPr/>
        <a:lstStyle/>
        <a:p>
          <a:r>
            <a:rPr lang="en-US" dirty="0"/>
            <a:t>Act</a:t>
          </a:r>
        </a:p>
      </dgm:t>
    </dgm:pt>
    <dgm:pt modelId="{9BCA4591-7184-475E-B2C5-FF165184DF41}" type="parTrans" cxnId="{DE423644-3E18-43C4-93C2-86FAD4644166}">
      <dgm:prSet/>
      <dgm:spPr/>
      <dgm:t>
        <a:bodyPr/>
        <a:lstStyle/>
        <a:p>
          <a:endParaRPr lang="en-US"/>
        </a:p>
      </dgm:t>
    </dgm:pt>
    <dgm:pt modelId="{62872457-D6A4-44E8-958D-3316CA657262}" type="sibTrans" cxnId="{DE423644-3E18-43C4-93C2-86FAD4644166}">
      <dgm:prSet/>
      <dgm:spPr/>
      <dgm:t>
        <a:bodyPr/>
        <a:lstStyle/>
        <a:p>
          <a:endParaRPr lang="en-US"/>
        </a:p>
      </dgm:t>
    </dgm:pt>
    <dgm:pt modelId="{55B1CECA-9631-42DC-8B9F-7048D846CD5B}" type="pres">
      <dgm:prSet presAssocID="{37BAFE28-8406-45F5-8658-B5A066E31C97}" presName="cycleMatrixDiagram" presStyleCnt="0">
        <dgm:presLayoutVars>
          <dgm:chMax val="1"/>
          <dgm:dir/>
          <dgm:animLvl val="lvl"/>
          <dgm:resizeHandles val="exact"/>
        </dgm:presLayoutVars>
      </dgm:prSet>
      <dgm:spPr/>
    </dgm:pt>
    <dgm:pt modelId="{E0545A91-5F3C-4C3A-9325-AE43E41F80BC}" type="pres">
      <dgm:prSet presAssocID="{37BAFE28-8406-45F5-8658-B5A066E31C97}" presName="children" presStyleCnt="0"/>
      <dgm:spPr/>
    </dgm:pt>
    <dgm:pt modelId="{3D965A7B-B543-4AE4-863D-BE28C4353D17}" type="pres">
      <dgm:prSet presAssocID="{37BAFE28-8406-45F5-8658-B5A066E31C97}" presName="childPlaceholder" presStyleCnt="0"/>
      <dgm:spPr/>
    </dgm:pt>
    <dgm:pt modelId="{4CC83CEC-0042-4490-84A6-539E4338A89A}" type="pres">
      <dgm:prSet presAssocID="{37BAFE28-8406-45F5-8658-B5A066E31C97}" presName="circle" presStyleCnt="0"/>
      <dgm:spPr/>
    </dgm:pt>
    <dgm:pt modelId="{37E72A65-6286-457F-A842-838362039A1B}" type="pres">
      <dgm:prSet presAssocID="{37BAFE28-8406-45F5-8658-B5A066E31C97}" presName="quadrant1" presStyleLbl="node1" presStyleIdx="0" presStyleCnt="4" custLinFactNeighborY="-8100">
        <dgm:presLayoutVars>
          <dgm:chMax val="1"/>
          <dgm:bulletEnabled val="1"/>
        </dgm:presLayoutVars>
      </dgm:prSet>
      <dgm:spPr/>
    </dgm:pt>
    <dgm:pt modelId="{1C623F90-FD68-4AB9-8277-8A7C7A612FF6}" type="pres">
      <dgm:prSet presAssocID="{37BAFE28-8406-45F5-8658-B5A066E31C97}" presName="quadrant2" presStyleLbl="node1" presStyleIdx="1" presStyleCnt="4" custLinFactNeighborY="-8100">
        <dgm:presLayoutVars>
          <dgm:chMax val="1"/>
          <dgm:bulletEnabled val="1"/>
        </dgm:presLayoutVars>
      </dgm:prSet>
      <dgm:spPr/>
    </dgm:pt>
    <dgm:pt modelId="{1BF04EC5-9DA4-4379-BFDD-61737E3E5B58}" type="pres">
      <dgm:prSet presAssocID="{37BAFE28-8406-45F5-8658-B5A066E31C97}" presName="quadrant3" presStyleLbl="node1" presStyleIdx="2" presStyleCnt="4" custLinFactNeighborY="8100">
        <dgm:presLayoutVars>
          <dgm:chMax val="1"/>
          <dgm:bulletEnabled val="1"/>
        </dgm:presLayoutVars>
      </dgm:prSet>
      <dgm:spPr/>
    </dgm:pt>
    <dgm:pt modelId="{87D881EC-87BD-46EE-BE98-EF94A85EC8CD}" type="pres">
      <dgm:prSet presAssocID="{37BAFE28-8406-45F5-8658-B5A066E31C97}" presName="quadrant4" presStyleLbl="node1" presStyleIdx="3" presStyleCnt="4" custLinFactNeighborY="8100">
        <dgm:presLayoutVars>
          <dgm:chMax val="1"/>
          <dgm:bulletEnabled val="1"/>
        </dgm:presLayoutVars>
      </dgm:prSet>
      <dgm:spPr/>
    </dgm:pt>
    <dgm:pt modelId="{D1E17FE5-A07C-4FFE-83DF-618C70894FBA}" type="pres">
      <dgm:prSet presAssocID="{37BAFE28-8406-45F5-8658-B5A066E31C97}" presName="quadrantPlaceholder" presStyleCnt="0"/>
      <dgm:spPr/>
    </dgm:pt>
    <dgm:pt modelId="{FCDA7F2C-C4D2-4762-8BB5-F0420F677A32}" type="pres">
      <dgm:prSet presAssocID="{37BAFE28-8406-45F5-8658-B5A066E31C97}" presName="center1" presStyleLbl="fgShp" presStyleIdx="0" presStyleCnt="2" custLinFactNeighborY="2586"/>
      <dgm:spPr>
        <a:solidFill>
          <a:srgbClr val="FF0000"/>
        </a:solidFill>
      </dgm:spPr>
    </dgm:pt>
    <dgm:pt modelId="{F2E30648-C095-44B2-8EE1-6D48C0532B8A}" type="pres">
      <dgm:prSet presAssocID="{37BAFE28-8406-45F5-8658-B5A066E31C97}" presName="center2" presStyleLbl="fgShp" presStyleIdx="1" presStyleCnt="2"/>
      <dgm:spPr>
        <a:solidFill>
          <a:srgbClr val="FF0000"/>
        </a:solidFill>
      </dgm:spPr>
    </dgm:pt>
  </dgm:ptLst>
  <dgm:cxnLst>
    <dgm:cxn modelId="{B91C1E1F-9A32-47C1-8ECE-65B12AD88E6A}" type="presOf" srcId="{CFC7D236-EEA0-4E3B-8801-6B0CB5EA299B}" destId="{1C623F90-FD68-4AB9-8277-8A7C7A612FF6}" srcOrd="0" destOrd="0" presId="urn:microsoft.com/office/officeart/2005/8/layout/cycle4"/>
    <dgm:cxn modelId="{4FCE073D-776E-4EC2-89DE-EFD44C996B7E}" type="presOf" srcId="{86D72C0D-FC94-49FF-8C42-C9AB8E07AB54}" destId="{37E72A65-6286-457F-A842-838362039A1B}" srcOrd="0" destOrd="0" presId="urn:microsoft.com/office/officeart/2005/8/layout/cycle4"/>
    <dgm:cxn modelId="{5D329443-51DE-4619-9E15-EA2227DA9CCD}" type="presOf" srcId="{37BAFE28-8406-45F5-8658-B5A066E31C97}" destId="{55B1CECA-9631-42DC-8B9F-7048D846CD5B}" srcOrd="0" destOrd="0" presId="urn:microsoft.com/office/officeart/2005/8/layout/cycle4"/>
    <dgm:cxn modelId="{DE423644-3E18-43C4-93C2-86FAD4644166}" srcId="{37BAFE28-8406-45F5-8658-B5A066E31C97}" destId="{3AE28645-1C2A-428F-B2F0-F00C09FCA78D}" srcOrd="3" destOrd="0" parTransId="{9BCA4591-7184-475E-B2C5-FF165184DF41}" sibTransId="{62872457-D6A4-44E8-958D-3316CA657262}"/>
    <dgm:cxn modelId="{40BFEEA7-0CB0-4145-9531-20F2D34A0930}" type="presOf" srcId="{3AE28645-1C2A-428F-B2F0-F00C09FCA78D}" destId="{87D881EC-87BD-46EE-BE98-EF94A85EC8CD}" srcOrd="0" destOrd="0" presId="urn:microsoft.com/office/officeart/2005/8/layout/cycle4"/>
    <dgm:cxn modelId="{EF386CC9-2D1B-4301-A365-3C4695447DC1}" srcId="{37BAFE28-8406-45F5-8658-B5A066E31C97}" destId="{86D72C0D-FC94-49FF-8C42-C9AB8E07AB54}" srcOrd="0" destOrd="0" parTransId="{23A98789-6665-4D15-99E6-ADAF28D9DE96}" sibTransId="{F53512E2-FE9B-446C-82FE-9C0ECCBD09C3}"/>
    <dgm:cxn modelId="{F55EB6CD-92F8-4BB6-A380-72D0EB0272D7}" srcId="{37BAFE28-8406-45F5-8658-B5A066E31C97}" destId="{8A0056F2-731E-4733-849F-71EB96B9A0B9}" srcOrd="2" destOrd="0" parTransId="{FE6573CD-252D-4238-BCB7-D3DF6DD3DA40}" sibTransId="{85F8A764-F8C9-4704-B176-766C44E17A08}"/>
    <dgm:cxn modelId="{9ACE60D9-CAA3-4997-A1FB-CDBE25236863}" srcId="{37BAFE28-8406-45F5-8658-B5A066E31C97}" destId="{CFC7D236-EEA0-4E3B-8801-6B0CB5EA299B}" srcOrd="1" destOrd="0" parTransId="{C30C3F85-DD7E-4FEE-92FC-931C8D3E8866}" sibTransId="{3E913BE6-C99C-4AF4-9C51-0BA39AC1E087}"/>
    <dgm:cxn modelId="{0ED7DAFC-2256-46D4-B767-F412F50A561E}" type="presOf" srcId="{8A0056F2-731E-4733-849F-71EB96B9A0B9}" destId="{1BF04EC5-9DA4-4379-BFDD-61737E3E5B58}" srcOrd="0" destOrd="0" presId="urn:microsoft.com/office/officeart/2005/8/layout/cycle4"/>
    <dgm:cxn modelId="{D0AE178C-DE90-4A7D-B44B-6F4C476B15C5}" type="presParOf" srcId="{55B1CECA-9631-42DC-8B9F-7048D846CD5B}" destId="{E0545A91-5F3C-4C3A-9325-AE43E41F80BC}" srcOrd="0" destOrd="0" presId="urn:microsoft.com/office/officeart/2005/8/layout/cycle4"/>
    <dgm:cxn modelId="{F71C23C3-C738-4599-8E63-A7706BAA1091}" type="presParOf" srcId="{E0545A91-5F3C-4C3A-9325-AE43E41F80BC}" destId="{3D965A7B-B543-4AE4-863D-BE28C4353D17}" srcOrd="0" destOrd="0" presId="urn:microsoft.com/office/officeart/2005/8/layout/cycle4"/>
    <dgm:cxn modelId="{4E524B7E-6069-4109-A001-9B8977E2CFA6}" type="presParOf" srcId="{55B1CECA-9631-42DC-8B9F-7048D846CD5B}" destId="{4CC83CEC-0042-4490-84A6-539E4338A89A}" srcOrd="1" destOrd="0" presId="urn:microsoft.com/office/officeart/2005/8/layout/cycle4"/>
    <dgm:cxn modelId="{D9B9A612-CF01-4A33-9D91-270B02E8DD6E}" type="presParOf" srcId="{4CC83CEC-0042-4490-84A6-539E4338A89A}" destId="{37E72A65-6286-457F-A842-838362039A1B}" srcOrd="0" destOrd="0" presId="urn:microsoft.com/office/officeart/2005/8/layout/cycle4"/>
    <dgm:cxn modelId="{2CD27231-4039-453C-88DB-4E6D1F2190AF}" type="presParOf" srcId="{4CC83CEC-0042-4490-84A6-539E4338A89A}" destId="{1C623F90-FD68-4AB9-8277-8A7C7A612FF6}" srcOrd="1" destOrd="0" presId="urn:microsoft.com/office/officeart/2005/8/layout/cycle4"/>
    <dgm:cxn modelId="{9C5CAF69-A088-4241-807C-BCC6FC8FA186}" type="presParOf" srcId="{4CC83CEC-0042-4490-84A6-539E4338A89A}" destId="{1BF04EC5-9DA4-4379-BFDD-61737E3E5B58}" srcOrd="2" destOrd="0" presId="urn:microsoft.com/office/officeart/2005/8/layout/cycle4"/>
    <dgm:cxn modelId="{CDC9CA10-B35E-43E4-8C52-24158FBA8094}" type="presParOf" srcId="{4CC83CEC-0042-4490-84A6-539E4338A89A}" destId="{87D881EC-87BD-46EE-BE98-EF94A85EC8CD}" srcOrd="3" destOrd="0" presId="urn:microsoft.com/office/officeart/2005/8/layout/cycle4"/>
    <dgm:cxn modelId="{7037AA13-0351-48EF-80AF-530F55B16F80}" type="presParOf" srcId="{4CC83CEC-0042-4490-84A6-539E4338A89A}" destId="{D1E17FE5-A07C-4FFE-83DF-618C70894FBA}" srcOrd="4" destOrd="0" presId="urn:microsoft.com/office/officeart/2005/8/layout/cycle4"/>
    <dgm:cxn modelId="{BF4BA2BB-BE69-447E-96BE-23EAEC3CF647}" type="presParOf" srcId="{55B1CECA-9631-42DC-8B9F-7048D846CD5B}" destId="{FCDA7F2C-C4D2-4762-8BB5-F0420F677A32}" srcOrd="2" destOrd="0" presId="urn:microsoft.com/office/officeart/2005/8/layout/cycle4"/>
    <dgm:cxn modelId="{39E1AD17-7A2E-4FC4-9172-B91A1BB9D1F0}" type="presParOf" srcId="{55B1CECA-9631-42DC-8B9F-7048D846CD5B}" destId="{F2E30648-C095-44B2-8EE1-6D48C0532B8A}"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E72A65-6286-457F-A842-838362039A1B}">
      <dsp:nvSpPr>
        <dsp:cNvPr id="0" name=""/>
        <dsp:cNvSpPr/>
      </dsp:nvSpPr>
      <dsp:spPr>
        <a:xfrm>
          <a:off x="580982" y="41994"/>
          <a:ext cx="829281" cy="82928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Plan</a:t>
          </a:r>
        </a:p>
      </dsp:txBody>
      <dsp:txXfrm>
        <a:off x="823873" y="284885"/>
        <a:ext cx="586390" cy="586390"/>
      </dsp:txXfrm>
    </dsp:sp>
    <dsp:sp modelId="{1C623F90-FD68-4AB9-8277-8A7C7A612FF6}">
      <dsp:nvSpPr>
        <dsp:cNvPr id="0" name=""/>
        <dsp:cNvSpPr/>
      </dsp:nvSpPr>
      <dsp:spPr>
        <a:xfrm rot="5400000">
          <a:off x="1448567" y="41994"/>
          <a:ext cx="829281" cy="82928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Do</a:t>
          </a:r>
        </a:p>
      </dsp:txBody>
      <dsp:txXfrm rot="-5400000">
        <a:off x="1448567" y="284885"/>
        <a:ext cx="586390" cy="586390"/>
      </dsp:txXfrm>
    </dsp:sp>
    <dsp:sp modelId="{1BF04EC5-9DA4-4379-BFDD-61737E3E5B58}">
      <dsp:nvSpPr>
        <dsp:cNvPr id="0" name=""/>
        <dsp:cNvSpPr/>
      </dsp:nvSpPr>
      <dsp:spPr>
        <a:xfrm rot="10800000">
          <a:off x="1448567" y="1043923"/>
          <a:ext cx="829281" cy="82928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Check</a:t>
          </a:r>
        </a:p>
      </dsp:txBody>
      <dsp:txXfrm rot="10800000">
        <a:off x="1448567" y="1043923"/>
        <a:ext cx="586390" cy="586390"/>
      </dsp:txXfrm>
    </dsp:sp>
    <dsp:sp modelId="{87D881EC-87BD-46EE-BE98-EF94A85EC8CD}">
      <dsp:nvSpPr>
        <dsp:cNvPr id="0" name=""/>
        <dsp:cNvSpPr/>
      </dsp:nvSpPr>
      <dsp:spPr>
        <a:xfrm rot="16200000">
          <a:off x="580982" y="1043923"/>
          <a:ext cx="829281" cy="829281"/>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a:lnSpc>
              <a:spcPct val="90000"/>
            </a:lnSpc>
            <a:spcBef>
              <a:spcPct val="0"/>
            </a:spcBef>
            <a:spcAft>
              <a:spcPct val="35000"/>
            </a:spcAft>
            <a:buNone/>
          </a:pPr>
          <a:r>
            <a:rPr lang="en-US" sz="1200" kern="1200" dirty="0"/>
            <a:t>Act</a:t>
          </a:r>
        </a:p>
      </dsp:txBody>
      <dsp:txXfrm rot="5400000">
        <a:off x="823873" y="1043923"/>
        <a:ext cx="586390" cy="586390"/>
      </dsp:txXfrm>
    </dsp:sp>
    <dsp:sp modelId="{FCDA7F2C-C4D2-4762-8BB5-F0420F677A32}">
      <dsp:nvSpPr>
        <dsp:cNvPr id="0" name=""/>
        <dsp:cNvSpPr/>
      </dsp:nvSpPr>
      <dsp:spPr>
        <a:xfrm>
          <a:off x="1286254" y="791670"/>
          <a:ext cx="286322" cy="248975"/>
        </a:xfrm>
        <a:prstGeom prst="circular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2E30648-C095-44B2-8EE1-6D48C0532B8A}">
      <dsp:nvSpPr>
        <dsp:cNvPr id="0" name=""/>
        <dsp:cNvSpPr/>
      </dsp:nvSpPr>
      <dsp:spPr>
        <a:xfrm rot="10800000">
          <a:off x="1286254" y="880991"/>
          <a:ext cx="286322" cy="248975"/>
        </a:xfrm>
        <a:prstGeom prst="circularArrow">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6074C-EDFA-4C1D-9B6A-D32352794FB2}" type="datetimeFigureOut">
              <a:rPr lang="en-US" smtClean="0"/>
              <a:t>4/9/2018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4BD2E1-FF6C-4044-A3D8-F904C8E09179}" type="slidenum">
              <a:rPr lang="en-US" smtClean="0"/>
              <a:t>‹#›</a:t>
            </a:fld>
            <a:endParaRPr lang="en-US"/>
          </a:p>
        </p:txBody>
      </p:sp>
    </p:spTree>
    <p:extLst>
      <p:ext uri="{BB962C8B-B14F-4D97-AF65-F5344CB8AC3E}">
        <p14:creationId xmlns:p14="http://schemas.microsoft.com/office/powerpoint/2010/main" val="35249042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n.wikipedia.org/wiki/Countermeasure_(computer)" TargetMode="External"/><Relationship Id="rId7" Type="http://schemas.openxmlformats.org/officeDocument/2006/relationships/hyperlink" Target="https://en.wikipedia.org/wiki/CIA_Triad"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en.wikipedia.org/wiki/Information_security" TargetMode="External"/><Relationship Id="rId5" Type="http://schemas.openxmlformats.org/officeDocument/2006/relationships/hyperlink" Target="https://en.wikipedia.org/wiki/Risks" TargetMode="External"/><Relationship Id="rId4" Type="http://schemas.openxmlformats.org/officeDocument/2006/relationships/hyperlink" Target="https://en.wikipedia.org/wiki/Security_risk"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4BD2E1-FF6C-4044-A3D8-F904C8E09179}" type="slidenum">
              <a:rPr lang="en-US" smtClean="0"/>
              <a:t>1</a:t>
            </a:fld>
            <a:endParaRPr lang="en-US"/>
          </a:p>
        </p:txBody>
      </p:sp>
    </p:spTree>
    <p:extLst>
      <p:ext uri="{BB962C8B-B14F-4D97-AF65-F5344CB8AC3E}">
        <p14:creationId xmlns:p14="http://schemas.microsoft.com/office/powerpoint/2010/main" val="14403011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4</a:t>
            </a:r>
            <a:r>
              <a:rPr lang="en-US" baseline="30000" dirty="0"/>
              <a:t>th</a:t>
            </a:r>
            <a:r>
              <a:rPr lang="en-US" dirty="0"/>
              <a:t>  Select the security solution vendors, and prioritize investments for the best results.</a:t>
            </a:r>
            <a:endParaRPr lang="en-US" dirty="0">
              <a:solidFill>
                <a:schemeClr val="tx1"/>
              </a:solidFill>
            </a:endParaRPr>
          </a:p>
          <a:p>
            <a:endParaRPr lang="en-US" dirty="0"/>
          </a:p>
          <a:p>
            <a:r>
              <a:rPr lang="en-US" dirty="0"/>
              <a:t>This may be one of the toughest.  The decisions on which solution that match my frameworks requirements, maturity model, cost and operational factors all play in.</a:t>
            </a:r>
          </a:p>
          <a:p>
            <a:endParaRPr lang="en-US" dirty="0"/>
          </a:p>
          <a:p>
            <a:r>
              <a:rPr lang="en-US" dirty="0"/>
              <a:t>Also the what/who to believe.  This is where a trusted advisor can save time and money.</a:t>
            </a:r>
          </a:p>
          <a:p>
            <a:endParaRPr lang="en-US" dirty="0"/>
          </a:p>
          <a:p>
            <a:r>
              <a:rPr lang="en-US" dirty="0"/>
              <a:t>We can help you plan, design, implement and validate you security controls.</a:t>
            </a:r>
          </a:p>
          <a:p>
            <a:endParaRPr lang="en-US" dirty="0"/>
          </a:p>
          <a:p>
            <a:r>
              <a:rPr lang="en-US" dirty="0"/>
              <a:t>In fact there are several solutions that cover 5, 6, 7 of the framework control objects …with 1 solution.</a:t>
            </a:r>
          </a:p>
          <a:p>
            <a:endParaRPr lang="en-US" dirty="0"/>
          </a:p>
          <a:p>
            <a:endParaRPr lang="en-US" dirty="0"/>
          </a:p>
        </p:txBody>
      </p:sp>
      <p:sp>
        <p:nvSpPr>
          <p:cNvPr id="4" name="Slide Number Placeholder 3"/>
          <p:cNvSpPr>
            <a:spLocks noGrp="1"/>
          </p:cNvSpPr>
          <p:nvPr>
            <p:ph type="sldNum" sz="quarter" idx="10"/>
          </p:nvPr>
        </p:nvSpPr>
        <p:spPr/>
        <p:txBody>
          <a:bodyPr/>
          <a:lstStyle/>
          <a:p>
            <a:fld id="{9522F1A1-E74E-4558-AF70-D4D03D80EB1A}" type="slidenum">
              <a:rPr lang="en-US" smtClean="0"/>
              <a:t>12</a:t>
            </a:fld>
            <a:endParaRPr lang="en-US"/>
          </a:p>
        </p:txBody>
      </p:sp>
    </p:spTree>
    <p:extLst>
      <p:ext uri="{BB962C8B-B14F-4D97-AF65-F5344CB8AC3E}">
        <p14:creationId xmlns:p14="http://schemas.microsoft.com/office/powerpoint/2010/main" val="2573449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hear this all the time.  Many CxO and architects, security teams all not 100% certain they are doing the right things…how do we validate…weed thru the endless reams of paper of requirements, are we interpreting them correctly…</a:t>
            </a:r>
          </a:p>
          <a:p>
            <a:endParaRPr lang="en-US" dirty="0"/>
          </a:p>
          <a:p>
            <a:r>
              <a:rPr lang="en-US" dirty="0"/>
              <a:t>Do we have the right tools, are they configured properly, what are we missing, </a:t>
            </a:r>
          </a:p>
        </p:txBody>
      </p:sp>
      <p:sp>
        <p:nvSpPr>
          <p:cNvPr id="4" name="Slide Number Placeholder 3"/>
          <p:cNvSpPr>
            <a:spLocks noGrp="1"/>
          </p:cNvSpPr>
          <p:nvPr>
            <p:ph type="sldNum" sz="quarter" idx="10"/>
          </p:nvPr>
        </p:nvSpPr>
        <p:spPr/>
        <p:txBody>
          <a:bodyPr/>
          <a:lstStyle/>
          <a:p>
            <a:fld id="{024BD2E1-FF6C-4044-A3D8-F904C8E09179}" type="slidenum">
              <a:rPr lang="en-US" smtClean="0"/>
              <a:t>2</a:t>
            </a:fld>
            <a:endParaRPr lang="en-US"/>
          </a:p>
        </p:txBody>
      </p:sp>
    </p:spTree>
    <p:extLst>
      <p:ext uri="{BB962C8B-B14F-4D97-AF65-F5344CB8AC3E}">
        <p14:creationId xmlns:p14="http://schemas.microsoft.com/office/powerpoint/2010/main" val="717459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will be seeing this slide in our morning keynote Tuesday.</a:t>
            </a:r>
          </a:p>
          <a:p>
            <a:endParaRPr lang="en-US" dirty="0"/>
          </a:p>
          <a:p>
            <a:r>
              <a:rPr lang="en-US" dirty="0"/>
              <a:t>Our team is going to walk thru the basic PLAN, DO, CHECK, ACT approach to building your information security  program.</a:t>
            </a:r>
          </a:p>
          <a:p>
            <a:endParaRPr lang="en-US" dirty="0"/>
          </a:p>
          <a:p>
            <a:r>
              <a:rPr lang="en-US" dirty="0"/>
              <a:t>This is a constantly evolving process as you mature thru your framework and achieve program maturity</a:t>
            </a:r>
          </a:p>
          <a:p>
            <a:endParaRPr lang="en-US" dirty="0"/>
          </a:p>
          <a:p>
            <a:r>
              <a:rPr lang="en-US" dirty="0"/>
              <a:t>We kick things off with PLAN- policy, objectives, process, procedure, governance.</a:t>
            </a:r>
          </a:p>
          <a:p>
            <a:endParaRPr lang="en-US" dirty="0"/>
          </a:p>
          <a:p>
            <a:r>
              <a:rPr lang="en-US" dirty="0"/>
              <a:t>We move to </a:t>
            </a:r>
            <a:r>
              <a:rPr lang="en-US" dirty="0" err="1"/>
              <a:t>DO,,which</a:t>
            </a:r>
            <a:r>
              <a:rPr lang="en-US" dirty="0"/>
              <a:t> will discuss here….the who, what, how, when, version of the program</a:t>
            </a:r>
          </a:p>
          <a:p>
            <a:endParaRPr lang="en-US" dirty="0"/>
          </a:p>
          <a:p>
            <a:r>
              <a:rPr lang="en-US" dirty="0"/>
              <a:t>Then </a:t>
            </a:r>
            <a:r>
              <a:rPr lang="en-US" dirty="0" err="1"/>
              <a:t>CHECK,,,how</a:t>
            </a:r>
            <a:r>
              <a:rPr lang="en-US" dirty="0"/>
              <a:t> do we assess our controls against stated policies and report</a:t>
            </a:r>
          </a:p>
          <a:p>
            <a:endParaRPr lang="en-US" dirty="0"/>
          </a:p>
          <a:p>
            <a:r>
              <a:rPr lang="en-US" dirty="0"/>
              <a:t>Then ACT…how do we take the results of the check and improve…then take that back to plan and start again/</a:t>
            </a:r>
          </a:p>
          <a:p>
            <a:endParaRPr lang="en-US" dirty="0"/>
          </a:p>
          <a:p>
            <a:r>
              <a:rPr lang="en-US" sz="1200" b="1" kern="1200" dirty="0">
                <a:solidFill>
                  <a:schemeClr val="tx1"/>
                </a:solidFill>
                <a:effectLst/>
                <a:latin typeface="+mn-lt"/>
                <a:ea typeface="+mn-ea"/>
                <a:cs typeface="+mn-cs"/>
              </a:rPr>
              <a:t>Security controls</a:t>
            </a:r>
            <a:r>
              <a:rPr lang="en-US" sz="1200" kern="1200" dirty="0">
                <a:solidFill>
                  <a:schemeClr val="tx1"/>
                </a:solidFill>
                <a:effectLst/>
                <a:latin typeface="+mn-lt"/>
                <a:ea typeface="+mn-ea"/>
                <a:cs typeface="+mn-cs"/>
              </a:rPr>
              <a:t> are safeguards or </a:t>
            </a:r>
            <a:r>
              <a:rPr lang="en-US" sz="1200" kern="1200" dirty="0">
                <a:solidFill>
                  <a:schemeClr val="tx1"/>
                </a:solidFill>
                <a:effectLst/>
                <a:latin typeface="+mn-lt"/>
                <a:ea typeface="+mn-ea"/>
                <a:cs typeface="+mn-cs"/>
                <a:hlinkClick r:id="rId3" tooltip="Countermeasure (computer)"/>
              </a:rPr>
              <a:t>countermeasures</a:t>
            </a:r>
            <a:r>
              <a:rPr lang="en-US" sz="1200" kern="1200" dirty="0">
                <a:solidFill>
                  <a:schemeClr val="tx1"/>
                </a:solidFill>
                <a:effectLst/>
                <a:latin typeface="+mn-lt"/>
                <a:ea typeface="+mn-ea"/>
                <a:cs typeface="+mn-cs"/>
              </a:rPr>
              <a:t> to avoid, detect, counteract, or minimize </a:t>
            </a:r>
            <a:r>
              <a:rPr lang="en-US" sz="1200" kern="1200" dirty="0">
                <a:solidFill>
                  <a:schemeClr val="tx1"/>
                </a:solidFill>
                <a:effectLst/>
                <a:latin typeface="+mn-lt"/>
                <a:ea typeface="+mn-ea"/>
                <a:cs typeface="+mn-cs"/>
                <a:hlinkClick r:id="rId4" tooltip="Security risk"/>
              </a:rPr>
              <a:t>security</a:t>
            </a:r>
            <a:r>
              <a:rPr lang="en-US" sz="1200"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hlinkClick r:id="rId5" tooltip="Risks"/>
              </a:rPr>
              <a:t>risks</a:t>
            </a:r>
            <a:r>
              <a:rPr lang="en-US" sz="1200" kern="1200" dirty="0">
                <a:solidFill>
                  <a:schemeClr val="tx1"/>
                </a:solidFill>
                <a:effectLst/>
                <a:latin typeface="+mn-lt"/>
                <a:ea typeface="+mn-ea"/>
                <a:cs typeface="+mn-cs"/>
              </a:rPr>
              <a:t> to physical property, information, computer systems, or other assets.</a:t>
            </a:r>
          </a:p>
          <a:p>
            <a:r>
              <a:rPr lang="en-US" sz="1200" kern="1200" dirty="0">
                <a:solidFill>
                  <a:schemeClr val="tx1"/>
                </a:solidFill>
                <a:effectLst/>
                <a:latin typeface="+mn-lt"/>
                <a:ea typeface="+mn-ea"/>
                <a:cs typeface="+mn-cs"/>
              </a:rPr>
              <a:t>They can be classified by several criteria. For example, according to the time that they act, relative to a security incident:</a:t>
            </a:r>
          </a:p>
          <a:p>
            <a:pPr lvl="0"/>
            <a:r>
              <a:rPr lang="en-US" sz="1200" kern="1200" dirty="0">
                <a:solidFill>
                  <a:schemeClr val="tx1"/>
                </a:solidFill>
                <a:effectLst/>
                <a:latin typeface="+mn-lt"/>
                <a:ea typeface="+mn-ea"/>
                <a:cs typeface="+mn-cs"/>
              </a:rPr>
              <a:t>Before the event, </a:t>
            </a:r>
            <a:r>
              <a:rPr lang="en-US" sz="1200" b="1" kern="1200" dirty="0">
                <a:solidFill>
                  <a:schemeClr val="tx1"/>
                </a:solidFill>
                <a:effectLst/>
                <a:latin typeface="+mn-lt"/>
                <a:ea typeface="+mn-ea"/>
                <a:cs typeface="+mn-cs"/>
              </a:rPr>
              <a:t>preventive controls</a:t>
            </a:r>
            <a:r>
              <a:rPr lang="en-US" sz="1200" kern="1200" dirty="0">
                <a:solidFill>
                  <a:schemeClr val="tx1"/>
                </a:solidFill>
                <a:effectLst/>
                <a:latin typeface="+mn-lt"/>
                <a:ea typeface="+mn-ea"/>
                <a:cs typeface="+mn-cs"/>
              </a:rPr>
              <a:t> are intended to prevent an incident from occurring e.g. by locking out unauthorized intruders;</a:t>
            </a:r>
          </a:p>
          <a:p>
            <a:pPr lvl="0"/>
            <a:r>
              <a:rPr lang="en-US" sz="1200" kern="1200" dirty="0">
                <a:solidFill>
                  <a:schemeClr val="tx1"/>
                </a:solidFill>
                <a:effectLst/>
                <a:latin typeface="+mn-lt"/>
                <a:ea typeface="+mn-ea"/>
                <a:cs typeface="+mn-cs"/>
              </a:rPr>
              <a:t>During the event, </a:t>
            </a:r>
            <a:r>
              <a:rPr lang="en-US" sz="1200" b="1" kern="1200" dirty="0">
                <a:solidFill>
                  <a:schemeClr val="tx1"/>
                </a:solidFill>
                <a:effectLst/>
                <a:latin typeface="+mn-lt"/>
                <a:ea typeface="+mn-ea"/>
                <a:cs typeface="+mn-cs"/>
              </a:rPr>
              <a:t>detective controls</a:t>
            </a:r>
            <a:r>
              <a:rPr lang="en-US" sz="1200" kern="1200" dirty="0">
                <a:solidFill>
                  <a:schemeClr val="tx1"/>
                </a:solidFill>
                <a:effectLst/>
                <a:latin typeface="+mn-lt"/>
                <a:ea typeface="+mn-ea"/>
                <a:cs typeface="+mn-cs"/>
              </a:rPr>
              <a:t> are intended to identify and characterize an incident in progress e.g. by sounding the intruder alarm and alerting the security guards or police;</a:t>
            </a:r>
          </a:p>
          <a:p>
            <a:pPr lvl="0"/>
            <a:r>
              <a:rPr lang="en-US" sz="1200" kern="1200" dirty="0">
                <a:solidFill>
                  <a:schemeClr val="tx1"/>
                </a:solidFill>
                <a:effectLst/>
                <a:latin typeface="+mn-lt"/>
                <a:ea typeface="+mn-ea"/>
                <a:cs typeface="+mn-cs"/>
              </a:rPr>
              <a:t>After the event, </a:t>
            </a:r>
            <a:r>
              <a:rPr lang="en-US" sz="1200" b="1" kern="1200" dirty="0">
                <a:solidFill>
                  <a:schemeClr val="tx1"/>
                </a:solidFill>
                <a:effectLst/>
                <a:latin typeface="+mn-lt"/>
                <a:ea typeface="+mn-ea"/>
                <a:cs typeface="+mn-cs"/>
              </a:rPr>
              <a:t>corrective controls</a:t>
            </a:r>
            <a:r>
              <a:rPr lang="en-US" sz="1200" kern="1200" dirty="0">
                <a:solidFill>
                  <a:schemeClr val="tx1"/>
                </a:solidFill>
                <a:effectLst/>
                <a:latin typeface="+mn-lt"/>
                <a:ea typeface="+mn-ea"/>
                <a:cs typeface="+mn-cs"/>
              </a:rPr>
              <a:t> are intended to limit the extent of any damage caused by the incident e.g. by recovering the organization to normal working status as efficiently as possible.</a:t>
            </a:r>
          </a:p>
          <a:p>
            <a:r>
              <a:rPr lang="en-US" sz="1200" kern="1200" dirty="0">
                <a:solidFill>
                  <a:schemeClr val="tx1"/>
                </a:solidFill>
                <a:effectLst/>
                <a:latin typeface="+mn-lt"/>
                <a:ea typeface="+mn-ea"/>
                <a:cs typeface="+mn-cs"/>
              </a:rPr>
              <a:t>According to their nature, for example:</a:t>
            </a:r>
          </a:p>
          <a:p>
            <a:pPr lvl="0"/>
            <a:r>
              <a:rPr lang="en-US" sz="1200" b="1" kern="1200" dirty="0">
                <a:solidFill>
                  <a:schemeClr val="tx1"/>
                </a:solidFill>
                <a:effectLst/>
                <a:latin typeface="+mn-lt"/>
                <a:ea typeface="+mn-ea"/>
                <a:cs typeface="+mn-cs"/>
              </a:rPr>
              <a:t>Physical controls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fences, doors, locks and fire extinguishers;</a:t>
            </a:r>
          </a:p>
          <a:p>
            <a:pPr lvl="0"/>
            <a:r>
              <a:rPr lang="en-US" sz="1200" b="1" kern="1200" dirty="0">
                <a:solidFill>
                  <a:schemeClr val="tx1"/>
                </a:solidFill>
                <a:effectLst/>
                <a:latin typeface="+mn-lt"/>
                <a:ea typeface="+mn-ea"/>
                <a:cs typeface="+mn-cs"/>
              </a:rPr>
              <a:t>Procedural controls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incident response processes, management oversight, security awareness and training;</a:t>
            </a:r>
          </a:p>
          <a:p>
            <a:pPr lvl="0"/>
            <a:r>
              <a:rPr lang="en-US" sz="1200" b="1" kern="1200" dirty="0">
                <a:solidFill>
                  <a:schemeClr val="tx1"/>
                </a:solidFill>
                <a:effectLst/>
                <a:latin typeface="+mn-lt"/>
                <a:ea typeface="+mn-ea"/>
                <a:cs typeface="+mn-cs"/>
              </a:rPr>
              <a:t>Technical controls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user authentication (login) and logical access controls, antivirus software, firewalls;</a:t>
            </a:r>
          </a:p>
          <a:p>
            <a:pPr lvl="0"/>
            <a:r>
              <a:rPr lang="en-US" sz="1200" b="1" kern="1200" dirty="0">
                <a:solidFill>
                  <a:schemeClr val="tx1"/>
                </a:solidFill>
                <a:effectLst/>
                <a:latin typeface="+mn-lt"/>
                <a:ea typeface="+mn-ea"/>
                <a:cs typeface="+mn-cs"/>
              </a:rPr>
              <a:t>Legal and regulatory or compliance controls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e.g.</a:t>
            </a:r>
            <a:r>
              <a:rPr lang="en-US" sz="1200" kern="1200" dirty="0">
                <a:solidFill>
                  <a:schemeClr val="tx1"/>
                </a:solidFill>
                <a:effectLst/>
                <a:latin typeface="+mn-lt"/>
                <a:ea typeface="+mn-ea"/>
                <a:cs typeface="+mn-cs"/>
              </a:rPr>
              <a:t> privacy laws, policies and clauses.</a:t>
            </a:r>
          </a:p>
          <a:p>
            <a:r>
              <a:rPr lang="en-US" sz="1200" kern="1200" dirty="0">
                <a:solidFill>
                  <a:schemeClr val="tx1"/>
                </a:solidFill>
                <a:effectLst/>
                <a:latin typeface="+mn-lt"/>
                <a:ea typeface="+mn-ea"/>
                <a:cs typeface="+mn-cs"/>
              </a:rPr>
              <a:t>A similar categorization distinguishes control involving people, technology and operations/processes.</a:t>
            </a:r>
          </a:p>
          <a:p>
            <a:r>
              <a:rPr lang="en-US" sz="1200" kern="1200" dirty="0">
                <a:solidFill>
                  <a:schemeClr val="tx1"/>
                </a:solidFill>
                <a:effectLst/>
                <a:latin typeface="+mn-lt"/>
                <a:ea typeface="+mn-ea"/>
                <a:cs typeface="+mn-cs"/>
              </a:rPr>
              <a:t>In the field of </a:t>
            </a:r>
            <a:r>
              <a:rPr lang="en-US" sz="1200" kern="1200" dirty="0">
                <a:solidFill>
                  <a:schemeClr val="tx1"/>
                </a:solidFill>
                <a:effectLst/>
                <a:latin typeface="+mn-lt"/>
                <a:ea typeface="+mn-ea"/>
                <a:cs typeface="+mn-cs"/>
                <a:hlinkClick r:id="rId6" tooltip="Information security"/>
              </a:rPr>
              <a:t>information security</a:t>
            </a:r>
            <a:r>
              <a:rPr lang="en-US" sz="1200" kern="1200" dirty="0">
                <a:solidFill>
                  <a:schemeClr val="tx1"/>
                </a:solidFill>
                <a:effectLst/>
                <a:latin typeface="+mn-lt"/>
                <a:ea typeface="+mn-ea"/>
                <a:cs typeface="+mn-cs"/>
              </a:rPr>
              <a:t>, such controls protect the </a:t>
            </a:r>
            <a:r>
              <a:rPr lang="en-US" sz="1200" b="1" kern="1200" dirty="0">
                <a:solidFill>
                  <a:schemeClr val="tx1"/>
                </a:solidFill>
                <a:effectLst/>
                <a:latin typeface="+mn-lt"/>
                <a:ea typeface="+mn-ea"/>
                <a:cs typeface="+mn-cs"/>
              </a:rPr>
              <a:t>confidentiality</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integrity</a:t>
            </a:r>
            <a:r>
              <a:rPr lang="en-US" sz="1200" kern="1200" dirty="0">
                <a:solidFill>
                  <a:schemeClr val="tx1"/>
                </a:solidFill>
                <a:effectLst/>
                <a:latin typeface="+mn-lt"/>
                <a:ea typeface="+mn-ea"/>
                <a:cs typeface="+mn-cs"/>
              </a:rPr>
              <a:t> and/or </a:t>
            </a:r>
            <a:r>
              <a:rPr lang="en-US" sz="1200" b="1" kern="1200" dirty="0">
                <a:solidFill>
                  <a:schemeClr val="tx1"/>
                </a:solidFill>
                <a:effectLst/>
                <a:latin typeface="+mn-lt"/>
                <a:ea typeface="+mn-ea"/>
                <a:cs typeface="+mn-cs"/>
              </a:rPr>
              <a:t>availability</a:t>
            </a:r>
            <a:r>
              <a:rPr lang="en-US" sz="1200" kern="1200" dirty="0">
                <a:solidFill>
                  <a:schemeClr val="tx1"/>
                </a:solidFill>
                <a:effectLst/>
                <a:latin typeface="+mn-lt"/>
                <a:ea typeface="+mn-ea"/>
                <a:cs typeface="+mn-cs"/>
              </a:rPr>
              <a:t> of information - the so-called </a:t>
            </a:r>
            <a:r>
              <a:rPr lang="en-US" sz="1200" kern="1200" dirty="0">
                <a:solidFill>
                  <a:schemeClr val="tx1"/>
                </a:solidFill>
                <a:effectLst/>
                <a:latin typeface="+mn-lt"/>
                <a:ea typeface="+mn-ea"/>
                <a:cs typeface="+mn-cs"/>
                <a:hlinkClick r:id="rId7" tooltip="CIA Triad"/>
              </a:rPr>
              <a:t>CIA Triad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Systems of controls can be referred to as frameworks or standards. Frameworks can enable an organization to manage security controls across different types of assets with consistency.</a:t>
            </a:r>
          </a:p>
          <a:p>
            <a:endParaRPr lang="en-US" dirty="0"/>
          </a:p>
        </p:txBody>
      </p:sp>
      <p:sp>
        <p:nvSpPr>
          <p:cNvPr id="4" name="Slide Number Placeholder 3"/>
          <p:cNvSpPr>
            <a:spLocks noGrp="1"/>
          </p:cNvSpPr>
          <p:nvPr>
            <p:ph type="sldNum" sz="quarter" idx="10"/>
          </p:nvPr>
        </p:nvSpPr>
        <p:spPr/>
        <p:txBody>
          <a:bodyPr/>
          <a:lstStyle/>
          <a:p>
            <a:fld id="{F6CE83A4-B39F-40EC-B563-71C6D31DB574}" type="slidenum">
              <a:rPr lang="en-US" smtClean="0"/>
              <a:t>3</a:t>
            </a:fld>
            <a:endParaRPr lang="en-US"/>
          </a:p>
        </p:txBody>
      </p:sp>
    </p:spTree>
    <p:extLst>
      <p:ext uri="{BB962C8B-B14F-4D97-AF65-F5344CB8AC3E}">
        <p14:creationId xmlns:p14="http://schemas.microsoft.com/office/powerpoint/2010/main" val="3703779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can determine the controls to implement we should select a controls frame work to help guide our plan</a:t>
            </a:r>
          </a:p>
          <a:p>
            <a:endParaRPr lang="en-US" dirty="0"/>
          </a:p>
          <a:p>
            <a:r>
              <a:rPr lang="en-US" dirty="0"/>
              <a:t>so start by 1</a:t>
            </a:r>
            <a:r>
              <a:rPr lang="en-US" baseline="30000" dirty="0"/>
              <a:t>st</a:t>
            </a:r>
            <a:r>
              <a:rPr lang="en-US" dirty="0"/>
              <a:t> selecting a framework that will help us focus on the a prioritized list of controls and </a:t>
            </a:r>
            <a:r>
              <a:rPr lang="en-US" dirty="0" err="1"/>
              <a:t>subcontrols</a:t>
            </a:r>
            <a:r>
              <a:rPr lang="en-US" dirty="0"/>
              <a:t> (solution, process or procedures) that are </a:t>
            </a:r>
            <a:r>
              <a:rPr lang="en-US" dirty="0" err="1"/>
              <a:t>rercommend</a:t>
            </a:r>
            <a:r>
              <a:rPr lang="en-US" dirty="0"/>
              <a:t> for that framework</a:t>
            </a:r>
          </a:p>
          <a:p>
            <a:endParaRPr lang="en-US" dirty="0"/>
          </a:p>
          <a:p>
            <a:r>
              <a:rPr lang="en-US" dirty="0"/>
              <a:t>NIST, CIS, ISO, FFIEC, HITRUST are a few common frameworks you may already be using or have heard of.</a:t>
            </a:r>
          </a:p>
          <a:p>
            <a:r>
              <a:rPr lang="en-US" dirty="0"/>
              <a:t>Some frameworks may be better suited to your business objectives than others but they all have many very common controls.</a:t>
            </a:r>
          </a:p>
          <a:p>
            <a:endParaRPr lang="en-US" dirty="0"/>
          </a:p>
          <a:p>
            <a:r>
              <a:rPr lang="en-US" dirty="0"/>
              <a:t>Show cross reference  </a:t>
            </a:r>
            <a:r>
              <a:rPr lang="en-US" dirty="0" err="1"/>
              <a:t>xls</a:t>
            </a:r>
            <a:r>
              <a:rPr lang="en-US" dirty="0"/>
              <a:t>)</a:t>
            </a:r>
          </a:p>
          <a:p>
            <a:endParaRPr lang="en-US" dirty="0"/>
          </a:p>
          <a:p>
            <a:pPr fontAlgn="ctr"/>
            <a:r>
              <a:rPr lang="en-US" sz="1200" dirty="0"/>
              <a:t>Even if you do not have a framework that you follow…it is very easy to start</a:t>
            </a:r>
          </a:p>
          <a:p>
            <a:pPr fontAlgn="ctr"/>
            <a:endParaRPr lang="en-US" sz="1200" dirty="0"/>
          </a:p>
          <a:p>
            <a:pPr fontAlgn="ctr"/>
            <a:r>
              <a:rPr lang="en-US" sz="1200" dirty="0"/>
              <a:t>For instance…CIS is a great place to start</a:t>
            </a:r>
          </a:p>
          <a:p>
            <a:pPr fontAlgn="ctr"/>
            <a:r>
              <a:rPr lang="en-US" sz="1200" dirty="0"/>
              <a:t>It’s a roadmap (a prioritized roadmap) for where to start </a:t>
            </a:r>
          </a:p>
          <a:p>
            <a:pPr fontAlgn="ctr"/>
            <a:r>
              <a:rPr lang="en-US" sz="1200" dirty="0"/>
              <a:t>It provides a prioritized list with Actionable steps for implementation </a:t>
            </a:r>
          </a:p>
          <a:p>
            <a:pPr fontAlgn="ctr"/>
            <a:r>
              <a:rPr lang="en-US" sz="1200" dirty="0"/>
              <a:t>CIS Maps to HIPAA, NIST, HITRUST, PCI so if you find in time another framework is needed efforts would not be lost</a:t>
            </a:r>
          </a:p>
          <a:p>
            <a:endParaRPr lang="en-US" dirty="0"/>
          </a:p>
          <a:p>
            <a:endParaRPr lang="en-US" dirty="0"/>
          </a:p>
          <a:p>
            <a:r>
              <a:rPr lang="en-US" sz="1200" b="0" i="0" u="none" strike="noStrike" kern="1200" baseline="0" dirty="0">
                <a:solidFill>
                  <a:schemeClr val="tx1"/>
                </a:solidFill>
                <a:latin typeface="+mn-lt"/>
                <a:ea typeface="+mn-ea"/>
                <a:cs typeface="+mn-cs"/>
              </a:rPr>
              <a:t>.</a:t>
            </a:r>
          </a:p>
          <a:p>
            <a:endParaRPr lang="en-US"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Your first step in determining the frameworks requirements is selecting a security framework.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security framework formally describes the many processes, procedures and associated security controls that you can use to reduce risk across your organization and out to its many and diverse endpoints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COMMON SECURITY FRAMEWORKS </a:t>
            </a:r>
          </a:p>
          <a:p>
            <a:r>
              <a:rPr lang="en-US" sz="1200" b="0" i="0" u="none" strike="noStrike" kern="1200" baseline="0" dirty="0">
                <a:solidFill>
                  <a:schemeClr val="tx1"/>
                </a:solidFill>
                <a:latin typeface="+mn-lt"/>
                <a:ea typeface="+mn-ea"/>
                <a:cs typeface="+mn-cs"/>
              </a:rPr>
              <a:t>Commonly used security frameworks include the NIST Cybersecurity Framework, CIS Critical Security Controls, ISO 27000-series, ISA 99/IEC 62443, </a:t>
            </a:r>
            <a:r>
              <a:rPr lang="en-US" sz="1200" b="0" i="0" u="none" strike="noStrike" kern="1200" baseline="0" dirty="0" err="1">
                <a:solidFill>
                  <a:schemeClr val="tx1"/>
                </a:solidFill>
                <a:latin typeface="+mn-lt"/>
                <a:ea typeface="+mn-ea"/>
                <a:cs typeface="+mn-cs"/>
              </a:rPr>
              <a:t>FFIEC</a:t>
            </a:r>
            <a:r>
              <a:rPr lang="en-US" sz="1200" b="0" i="0" u="none" strike="noStrike" kern="1200" baseline="0" dirty="0">
                <a:solidFill>
                  <a:schemeClr val="tx1"/>
                </a:solidFill>
                <a:latin typeface="+mn-lt"/>
                <a:ea typeface="+mn-ea"/>
                <a:cs typeface="+mn-cs"/>
              </a:rPr>
              <a:t> Information Security, COBIT, </a:t>
            </a:r>
            <a:r>
              <a:rPr lang="en-US" sz="1200" b="0" i="0" u="none" strike="noStrike" kern="1200" baseline="0" dirty="0" err="1">
                <a:solidFill>
                  <a:schemeClr val="tx1"/>
                </a:solidFill>
                <a:latin typeface="+mn-lt"/>
                <a:ea typeface="+mn-ea"/>
                <a:cs typeface="+mn-cs"/>
              </a:rPr>
              <a:t>COSO</a:t>
            </a:r>
            <a:r>
              <a:rPr lang="en-US" sz="1200" b="0" i="0" u="none" strike="noStrike" kern="1200" baseline="0" dirty="0">
                <a:solidFill>
                  <a:schemeClr val="tx1"/>
                </a:solidFill>
                <a:latin typeface="+mn-lt"/>
                <a:ea typeface="+mn-ea"/>
                <a:cs typeface="+mn-cs"/>
              </a:rPr>
              <a:t>, and HITRUST </a:t>
            </a:r>
            <a:r>
              <a:rPr lang="en-US" sz="1200" b="0" i="0" u="none" strike="noStrike" kern="1200" baseline="0" dirty="0" err="1">
                <a:solidFill>
                  <a:schemeClr val="tx1"/>
                </a:solidFill>
                <a:latin typeface="+mn-lt"/>
                <a:ea typeface="+mn-ea"/>
                <a:cs typeface="+mn-cs"/>
              </a:rPr>
              <a:t>CSF.The</a:t>
            </a:r>
            <a:r>
              <a:rPr lang="en-US" sz="1200" b="0" i="0" u="none" strike="noStrike" kern="1200" baseline="0" dirty="0">
                <a:solidFill>
                  <a:schemeClr val="tx1"/>
                </a:solidFill>
                <a:latin typeface="+mn-lt"/>
                <a:ea typeface="+mn-ea"/>
                <a:cs typeface="+mn-cs"/>
              </a:rPr>
              <a:t> </a:t>
            </a:r>
          </a:p>
          <a:p>
            <a:r>
              <a:rPr lang="en-US" sz="1200" b="0" i="0" u="none" strike="noStrike" kern="1200" baseline="0" dirty="0">
                <a:solidFill>
                  <a:schemeClr val="tx1"/>
                </a:solidFill>
                <a:latin typeface="+mn-lt"/>
                <a:ea typeface="+mn-ea"/>
                <a:cs typeface="+mn-cs"/>
              </a:rPr>
              <a:t>PCI DSS, though mostly perceived as a compliance mandate, provides highly prescriptive security guidance that smaller and mid-size organizations in particular can leverage as a framework. and widely adopted in the US, defines five high-level functions of security: identify, protect, detect, respond and </a:t>
            </a:r>
            <a:r>
              <a:rPr lang="en-US" sz="1200" b="0" i="0" u="none" strike="noStrike" kern="1200" baseline="0" dirty="0" err="1">
                <a:solidFill>
                  <a:schemeClr val="tx1"/>
                </a:solidFill>
                <a:latin typeface="+mn-lt"/>
                <a:ea typeface="+mn-ea"/>
                <a:cs typeface="+mn-cs"/>
              </a:rPr>
              <a:t>recover.It</a:t>
            </a:r>
            <a:r>
              <a:rPr lang="en-US" sz="1200" b="0" i="0" u="none" strike="noStrike" kern="1200" baseline="0" dirty="0">
                <a:solidFill>
                  <a:schemeClr val="tx1"/>
                </a:solidFill>
                <a:latin typeface="+mn-lt"/>
                <a:ea typeface="+mn-ea"/>
                <a:cs typeface="+mn-cs"/>
              </a:rPr>
              <a:t> further defines 22 categories and 98 sub-categories within those </a:t>
            </a:r>
            <a:r>
              <a:rPr lang="en-US" sz="1200" b="0" i="0" u="none" strike="noStrike" kern="1200" baseline="0" dirty="0" err="1">
                <a:solidFill>
                  <a:schemeClr val="tx1"/>
                </a:solidFill>
                <a:latin typeface="+mn-lt"/>
                <a:ea typeface="+mn-ea"/>
                <a:cs typeface="+mn-cs"/>
              </a:rPr>
              <a:t>functions.Similarly</a:t>
            </a:r>
            <a:r>
              <a:rPr lang="en-US" sz="1200" b="0" i="0" u="none" strike="noStrike" kern="1200" baseline="0" dirty="0">
                <a:solidFill>
                  <a:schemeClr val="tx1"/>
                </a:solidFill>
                <a:latin typeface="+mn-lt"/>
                <a:ea typeface="+mn-ea"/>
                <a:cs typeface="+mn-cs"/>
              </a:rPr>
              <a:t>, the Center for Internet Security Critical Security Controls for Effective Cyber Defense (formerly known as the SANS Top 20 and the 20 Critical Security Controls), identifies 20 high-level critical security </a:t>
            </a:r>
            <a:r>
              <a:rPr lang="en-US" sz="1200" b="0" i="0" u="none" strike="noStrike" kern="1200" baseline="0" dirty="0" err="1">
                <a:solidFill>
                  <a:schemeClr val="tx1"/>
                </a:solidFill>
                <a:latin typeface="+mn-lt"/>
                <a:ea typeface="+mn-ea"/>
                <a:cs typeface="+mn-cs"/>
              </a:rPr>
              <a:t>controls.Those</a:t>
            </a:r>
            <a:r>
              <a:rPr lang="en-US" sz="1200" b="0" i="0" u="none" strike="noStrike" kern="1200" baseline="0" dirty="0">
                <a:solidFill>
                  <a:schemeClr val="tx1"/>
                </a:solidFill>
                <a:latin typeface="+mn-lt"/>
                <a:ea typeface="+mn-ea"/>
                <a:cs typeface="+mn-cs"/>
              </a:rPr>
              <a:t> 20 critical controls are categorized into families of ten System, four Network, and six Application controls, which are then further segmented into 149 total controls.</a:t>
            </a:r>
          </a:p>
          <a:p>
            <a:r>
              <a:rPr lang="en-US" sz="1200" b="0" i="0" u="none" strike="noStrike" kern="1200" baseline="0" dirty="0">
                <a:solidFill>
                  <a:schemeClr val="tx1"/>
                </a:solidFill>
                <a:latin typeface="+mn-lt"/>
                <a:ea typeface="+mn-ea"/>
                <a:cs typeface="+mn-cs"/>
              </a:rPr>
              <a:t>Each framework consists of high-level functions and detailed guidance on security controls .For example, the NIST Cybersecurity Framework, first published in 2014 </a:t>
            </a:r>
            <a:endParaRPr lang="en-US" dirty="0"/>
          </a:p>
        </p:txBody>
      </p:sp>
      <p:sp>
        <p:nvSpPr>
          <p:cNvPr id="4" name="Slide Number Placeholder 3"/>
          <p:cNvSpPr>
            <a:spLocks noGrp="1"/>
          </p:cNvSpPr>
          <p:nvPr>
            <p:ph type="sldNum" sz="quarter" idx="10"/>
          </p:nvPr>
        </p:nvSpPr>
        <p:spPr/>
        <p:txBody>
          <a:bodyPr/>
          <a:lstStyle/>
          <a:p>
            <a:fld id="{9522F1A1-E74E-4558-AF70-D4D03D80EB1A}" type="slidenum">
              <a:rPr lang="en-US" smtClean="0"/>
              <a:t>4</a:t>
            </a:fld>
            <a:endParaRPr lang="en-US"/>
          </a:p>
        </p:txBody>
      </p:sp>
    </p:spTree>
    <p:extLst>
      <p:ext uri="{BB962C8B-B14F-4D97-AF65-F5344CB8AC3E}">
        <p14:creationId xmlns:p14="http://schemas.microsoft.com/office/powerpoint/2010/main" val="3126730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a:solidFill>
                  <a:schemeClr val="tx1"/>
                </a:solidFill>
                <a:latin typeface="+mn-lt"/>
                <a:ea typeface="+mn-ea"/>
                <a:cs typeface="+mn-cs"/>
              </a:rPr>
              <a:t>CHOOSING A MATURITY MODEL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The second step involves choosing a maturity model, a valuable companion to your chosen security framework that focuses on your security program’s implementation and management of security</a:t>
            </a:r>
          </a:p>
          <a:p>
            <a:r>
              <a:rPr lang="en-US" sz="1200" b="0" i="0" u="none" strike="noStrike" kern="1200" baseline="0" dirty="0">
                <a:solidFill>
                  <a:schemeClr val="tx1"/>
                </a:solidFill>
                <a:latin typeface="+mn-lt"/>
                <a:ea typeface="+mn-ea"/>
                <a:cs typeface="+mn-cs"/>
              </a:rPr>
              <a:t>A maturity model specifies the types of processes and controls that should be in place as your security program advances through each stage of the model.</a:t>
            </a:r>
          </a:p>
          <a:p>
            <a:r>
              <a:rPr lang="en-US" sz="1200" b="0" i="0" u="none" strike="noStrike" kern="1200" baseline="0" dirty="0">
                <a:solidFill>
                  <a:schemeClr val="tx1"/>
                </a:solidFill>
                <a:latin typeface="+mn-lt"/>
                <a:ea typeface="+mn-ea"/>
                <a:cs typeface="+mn-cs"/>
              </a:rPr>
              <a:t>You’ll use your chosen model to assess and establish a baseline of the current state of your security program, and guide it toward achieving higher levels of security based on your chosen framework.</a:t>
            </a:r>
          </a:p>
          <a:p>
            <a:r>
              <a:rPr lang="en-US" sz="1200" b="0" i="0" u="none" strike="noStrike" kern="1200" baseline="0" dirty="0">
                <a:solidFill>
                  <a:schemeClr val="tx1"/>
                </a:solidFill>
                <a:latin typeface="+mn-lt"/>
                <a:ea typeface="+mn-ea"/>
                <a:cs typeface="+mn-cs"/>
              </a:rPr>
              <a:t>You can also use it to evaluate the effectiveness of your program and prioritize new investments.</a:t>
            </a:r>
          </a:p>
          <a:p>
            <a:r>
              <a:rPr lang="en-US" sz="1200" b="0" i="0" u="none" strike="noStrike" kern="1200" baseline="0" dirty="0">
                <a:solidFill>
                  <a:schemeClr val="tx1"/>
                </a:solidFill>
                <a:latin typeface="+mn-lt"/>
                <a:ea typeface="+mn-ea"/>
                <a:cs typeface="+mn-cs"/>
              </a:rPr>
              <a:t>COMMONLY USED MATURITY MODELS </a:t>
            </a:r>
          </a:p>
          <a:p>
            <a:r>
              <a:rPr lang="en-US" sz="1200" b="0" i="0" u="none" strike="noStrike" kern="1200" baseline="0" dirty="0">
                <a:solidFill>
                  <a:schemeClr val="tx1"/>
                </a:solidFill>
                <a:latin typeface="+mn-lt"/>
                <a:ea typeface="+mn-ea"/>
                <a:cs typeface="+mn-cs"/>
              </a:rPr>
              <a:t>Just as with security frameworks, you can select from a large number of maturity models. Your choice may be somewhat obvious depending on your selected framework, as many maturity models go hand-in-hand with a given framework.</a:t>
            </a:r>
          </a:p>
          <a:p>
            <a:r>
              <a:rPr lang="en-US" sz="1200" b="0" i="0" u="none" strike="noStrike" kern="1200" baseline="0" dirty="0">
                <a:solidFill>
                  <a:schemeClr val="tx1"/>
                </a:solidFill>
                <a:latin typeface="+mn-lt"/>
                <a:ea typeface="+mn-ea"/>
                <a:cs typeface="+mn-cs"/>
              </a:rPr>
              <a:t>For example, the Cybersecurity Capability Maturity Model (C2M2), produced by the US Department of Homeland Security in conjunction with the Department of Energy, complements the NIST Cybersecurity Framework.</a:t>
            </a:r>
          </a:p>
          <a:p>
            <a:r>
              <a:rPr lang="en-US" sz="1200" b="0" i="0" u="none" strike="noStrike" kern="1200" baseline="0" dirty="0">
                <a:solidFill>
                  <a:schemeClr val="tx1"/>
                </a:solidFill>
                <a:latin typeface="+mn-lt"/>
                <a:ea typeface="+mn-ea"/>
                <a:cs typeface="+mn-cs"/>
              </a:rPr>
              <a:t>The C2M2 model defines four levels of maturity with its maturity indicator levels, which range from 0–3 for each of the security domains covered by the NIST Cybersecurity Framework.</a:t>
            </a:r>
          </a:p>
          <a:p>
            <a:r>
              <a:rPr lang="en-US" sz="1200" b="0" i="0" u="none" strike="noStrike" kern="1200" baseline="0" dirty="0">
                <a:solidFill>
                  <a:schemeClr val="tx1"/>
                </a:solidFill>
                <a:latin typeface="+mn-lt"/>
                <a:ea typeface="+mn-ea"/>
                <a:cs typeface="+mn-cs"/>
              </a:rPr>
              <a:t>If you are a customer of Gartner, their IT Score for Information Security (www.gartner.com/doc/2507916/ </a:t>
            </a:r>
            <a:r>
              <a:rPr lang="en-US" sz="1200" b="0" i="0" u="none" strike="noStrike" kern="1200" baseline="0" dirty="0" err="1">
                <a:solidFill>
                  <a:schemeClr val="tx1"/>
                </a:solidFill>
                <a:latin typeface="+mn-lt"/>
                <a:ea typeface="+mn-ea"/>
                <a:cs typeface="+mn-cs"/>
              </a:rPr>
              <a:t>itscore</a:t>
            </a:r>
            <a:r>
              <a:rPr lang="en-US" sz="1200" b="0" i="0" u="none" strike="noStrike" kern="1200" baseline="0" dirty="0">
                <a:solidFill>
                  <a:schemeClr val="tx1"/>
                </a:solidFill>
                <a:latin typeface="+mn-lt"/>
                <a:ea typeface="+mn-ea"/>
                <a:cs typeface="+mn-cs"/>
              </a:rPr>
              <a:t>-information-security) is another option.  This defines five maturity levels that range from </a:t>
            </a:r>
            <a:r>
              <a:rPr lang="en-US" sz="1200" b="1" i="0" u="none" strike="noStrike" kern="1200" baseline="0" dirty="0">
                <a:solidFill>
                  <a:schemeClr val="tx1"/>
                </a:solidFill>
                <a:latin typeface="+mn-lt"/>
                <a:ea typeface="+mn-ea"/>
                <a:cs typeface="+mn-cs"/>
              </a:rPr>
              <a:t>Level 1: Initial </a:t>
            </a:r>
            <a:r>
              <a:rPr lang="en-US" sz="1200" b="0" i="0" u="none" strike="noStrike" kern="1200" baseline="0" dirty="0">
                <a:solidFill>
                  <a:schemeClr val="tx1"/>
                </a:solidFill>
                <a:latin typeface="+mn-lt"/>
                <a:ea typeface="+mn-ea"/>
                <a:cs typeface="+mn-cs"/>
              </a:rPr>
              <a:t>to </a:t>
            </a:r>
            <a:r>
              <a:rPr lang="en-US" sz="1200" b="1" i="0" u="none" strike="noStrike" kern="1200" baseline="0" dirty="0">
                <a:solidFill>
                  <a:schemeClr val="tx1"/>
                </a:solidFill>
                <a:latin typeface="+mn-lt"/>
                <a:ea typeface="+mn-ea"/>
                <a:cs typeface="+mn-cs"/>
              </a:rPr>
              <a:t>Level 5: Optimizing</a:t>
            </a:r>
            <a:r>
              <a:rPr lang="en-US" sz="1200" b="0" i="0" u="none" strike="noStrike" kern="1200" baseline="0" dirty="0">
                <a:solidFill>
                  <a:schemeClr val="tx1"/>
                </a:solidFill>
                <a:latin typeface="+mn-lt"/>
                <a:ea typeface="+mn-ea"/>
                <a:cs typeface="+mn-cs"/>
              </a:rPr>
              <a:t>, along 10 measured </a:t>
            </a:r>
            <a:r>
              <a:rPr lang="en-US" sz="1200" b="0" i="0" u="none" strike="noStrike" kern="1200" baseline="0" dirty="0" err="1">
                <a:solidFill>
                  <a:schemeClr val="tx1"/>
                </a:solidFill>
                <a:latin typeface="+mn-lt"/>
                <a:ea typeface="+mn-ea"/>
                <a:cs typeface="+mn-cs"/>
              </a:rPr>
              <a:t>dimensions.Forrester</a:t>
            </a:r>
            <a:r>
              <a:rPr lang="en-US" sz="1200" b="0" i="0" u="none" strike="noStrike" kern="1200" baseline="0" dirty="0">
                <a:solidFill>
                  <a:schemeClr val="tx1"/>
                </a:solidFill>
                <a:latin typeface="+mn-lt"/>
                <a:ea typeface="+mn-ea"/>
                <a:cs typeface="+mn-cs"/>
              </a:rPr>
              <a:t> also offers its Information Security Maturity Model, with maturity levels that range from </a:t>
            </a:r>
            <a:r>
              <a:rPr lang="en-US" sz="1200" b="1" i="0" u="none" strike="noStrike" kern="1200" baseline="0" dirty="0">
                <a:solidFill>
                  <a:schemeClr val="tx1"/>
                </a:solidFill>
                <a:latin typeface="+mn-lt"/>
                <a:ea typeface="+mn-ea"/>
                <a:cs typeface="+mn-cs"/>
              </a:rPr>
              <a:t>0 – Non-existent </a:t>
            </a:r>
            <a:r>
              <a:rPr lang="en-US" sz="1200" b="0" i="0" u="none" strike="noStrike" kern="1200" baseline="0" dirty="0">
                <a:solidFill>
                  <a:schemeClr val="tx1"/>
                </a:solidFill>
                <a:latin typeface="+mn-lt"/>
                <a:ea typeface="+mn-ea"/>
                <a:cs typeface="+mn-cs"/>
              </a:rPr>
              <a:t>to </a:t>
            </a:r>
            <a:r>
              <a:rPr lang="en-US" sz="1200" b="1" i="0" u="none" strike="noStrike" kern="1200" baseline="0" dirty="0">
                <a:solidFill>
                  <a:schemeClr val="tx1"/>
                </a:solidFill>
                <a:latin typeface="+mn-lt"/>
                <a:ea typeface="+mn-ea"/>
                <a:cs typeface="+mn-cs"/>
              </a:rPr>
              <a:t>5 – Optimized</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Show </a:t>
            </a:r>
            <a:r>
              <a:rPr lang="en-US" sz="1200" b="0" i="0" u="none" strike="noStrike" kern="1200" baseline="0" dirty="0" err="1">
                <a:solidFill>
                  <a:schemeClr val="tx1"/>
                </a:solidFill>
                <a:latin typeface="+mn-lt"/>
                <a:ea typeface="+mn-ea"/>
                <a:cs typeface="+mn-cs"/>
              </a:rPr>
              <a:t>Auditscripts</a:t>
            </a:r>
            <a:r>
              <a:rPr lang="en-US" sz="1200" b="0" i="0" u="none" strike="noStrike" kern="1200" baseline="0" dirty="0">
                <a:solidFill>
                  <a:schemeClr val="tx1"/>
                </a:solidFill>
                <a:latin typeface="+mn-lt"/>
                <a:ea typeface="+mn-ea"/>
                <a:cs typeface="+mn-cs"/>
              </a:rPr>
              <a:t> &amp; RAM  …</a:t>
            </a:r>
            <a:endParaRPr lang="en-US" dirty="0"/>
          </a:p>
        </p:txBody>
      </p:sp>
      <p:sp>
        <p:nvSpPr>
          <p:cNvPr id="4" name="Slide Number Placeholder 3"/>
          <p:cNvSpPr>
            <a:spLocks noGrp="1"/>
          </p:cNvSpPr>
          <p:nvPr>
            <p:ph type="sldNum" sz="quarter" idx="10"/>
          </p:nvPr>
        </p:nvSpPr>
        <p:spPr/>
        <p:txBody>
          <a:bodyPr/>
          <a:lstStyle/>
          <a:p>
            <a:fld id="{9522F1A1-E74E-4558-AF70-D4D03D80EB1A}" type="slidenum">
              <a:rPr lang="en-US" smtClean="0"/>
              <a:t>5</a:t>
            </a:fld>
            <a:endParaRPr lang="en-US"/>
          </a:p>
        </p:txBody>
      </p:sp>
    </p:spTree>
    <p:extLst>
      <p:ext uri="{BB962C8B-B14F-4D97-AF65-F5344CB8AC3E}">
        <p14:creationId xmlns:p14="http://schemas.microsoft.com/office/powerpoint/2010/main" val="668360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CIS TOP 20 Critical security controls</a:t>
            </a:r>
          </a:p>
          <a:p>
            <a:endParaRPr lang="en-US" dirty="0"/>
          </a:p>
          <a:p>
            <a:r>
              <a:rPr lang="en-US" dirty="0"/>
              <a:t>These are prioritized.  The top 5  (now with version 7 released a few weeks ago…6 controls) are consider basic security hygiene and can provide 80% of your overall security functionality</a:t>
            </a:r>
          </a:p>
          <a:p>
            <a:endParaRPr lang="en-US" dirty="0"/>
          </a:p>
          <a:p>
            <a:r>
              <a:rPr lang="en-US" dirty="0"/>
              <a:t>I am sure most of you have a good portion of these already.</a:t>
            </a:r>
          </a:p>
          <a:p>
            <a:endParaRPr lang="en-US" dirty="0"/>
          </a:p>
          <a:p>
            <a:r>
              <a:rPr lang="en-US" dirty="0"/>
              <a:t>Lets look at the sub controls under each to better understand how a good framework is giving you your security roadmap,</a:t>
            </a:r>
          </a:p>
          <a:p>
            <a:endParaRPr lang="en-US" dirty="0"/>
          </a:p>
          <a:p>
            <a:r>
              <a:rPr lang="en-US" dirty="0"/>
              <a:t>**Show CIS </a:t>
            </a:r>
            <a:r>
              <a:rPr lang="en-US" dirty="0" err="1"/>
              <a:t>xls</a:t>
            </a:r>
            <a:r>
              <a:rPr lang="en-US" dirty="0"/>
              <a:t>.**</a:t>
            </a:r>
          </a:p>
        </p:txBody>
      </p:sp>
      <p:sp>
        <p:nvSpPr>
          <p:cNvPr id="4" name="Slide Number Placeholder 3"/>
          <p:cNvSpPr>
            <a:spLocks noGrp="1"/>
          </p:cNvSpPr>
          <p:nvPr>
            <p:ph type="sldNum" sz="quarter" idx="10"/>
          </p:nvPr>
        </p:nvSpPr>
        <p:spPr/>
        <p:txBody>
          <a:bodyPr/>
          <a:lstStyle/>
          <a:p>
            <a:fld id="{024BD2E1-FF6C-4044-A3D8-F904C8E09179}" type="slidenum">
              <a:rPr lang="en-US" smtClean="0"/>
              <a:t>6</a:t>
            </a:fld>
            <a:endParaRPr lang="en-US"/>
          </a:p>
        </p:txBody>
      </p:sp>
    </p:spTree>
    <p:extLst>
      <p:ext uri="{BB962C8B-B14F-4D97-AF65-F5344CB8AC3E}">
        <p14:creationId xmlns:p14="http://schemas.microsoft.com/office/powerpoint/2010/main" val="707940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the desired end architecture (Planned maturity model for the framework)…your gap assessment will help determine where change is needed….now you actually start focusing on the controls…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fontAlgn="base"/>
            <a:r>
              <a:rPr lang="en-US" sz="1200" b="0" i="0" kern="1200" dirty="0">
                <a:solidFill>
                  <a:schemeClr val="tx1"/>
                </a:solidFill>
                <a:effectLst/>
                <a:latin typeface="+mn-lt"/>
                <a:ea typeface="+mn-ea"/>
                <a:cs typeface="+mn-cs"/>
              </a:rPr>
              <a:t>Start off by Inventory Your Current Security Technologies, Hardware, Software-----do gap assessments to determine needs based on framework &amp; maturity models</a:t>
            </a:r>
          </a:p>
          <a:p>
            <a:pPr fontAlgn="base"/>
            <a:r>
              <a:rPr lang="en-US" sz="1200" b="0" i="0" kern="1200" dirty="0">
                <a:solidFill>
                  <a:schemeClr val="tx1"/>
                </a:solidFill>
                <a:effectLst/>
                <a:latin typeface="+mn-lt"/>
                <a:ea typeface="+mn-ea"/>
                <a:cs typeface="+mn-cs"/>
              </a:rPr>
              <a:t>Do you have any of the following?</a:t>
            </a:r>
          </a:p>
          <a:p>
            <a:pPr fontAlgn="base"/>
            <a:r>
              <a:rPr lang="en-US" sz="1200" b="0" i="0" kern="1200" dirty="0">
                <a:solidFill>
                  <a:schemeClr val="tx1"/>
                </a:solidFill>
                <a:effectLst/>
                <a:latin typeface="+mn-lt"/>
                <a:ea typeface="+mn-ea"/>
                <a:cs typeface="+mn-cs"/>
              </a:rPr>
              <a:t>Firewall, to keep unauthorized users off your network</a:t>
            </a:r>
          </a:p>
          <a:p>
            <a:pPr fontAlgn="base"/>
            <a:r>
              <a:rPr lang="en-US" sz="1200" b="0" i="0" kern="1200" dirty="0">
                <a:solidFill>
                  <a:schemeClr val="tx1"/>
                </a:solidFill>
                <a:effectLst/>
                <a:latin typeface="+mn-lt"/>
                <a:ea typeface="+mn-ea"/>
                <a:cs typeface="+mn-cs"/>
              </a:rPr>
              <a:t>Virtual private network (VPN), to give employees, customers, and partners secure access to your network</a:t>
            </a:r>
          </a:p>
          <a:p>
            <a:pPr fontAlgn="base"/>
            <a:r>
              <a:rPr lang="en-US" sz="1200" b="0" i="0" kern="1200" dirty="0">
                <a:solidFill>
                  <a:schemeClr val="tx1"/>
                </a:solidFill>
                <a:effectLst/>
                <a:latin typeface="+mn-lt"/>
                <a:ea typeface="+mn-ea"/>
                <a:cs typeface="+mn-cs"/>
              </a:rPr>
              <a:t>Intrusion prevention, to detect and stop threats before they harm your network</a:t>
            </a:r>
          </a:p>
          <a:p>
            <a:pPr fontAlgn="base"/>
            <a:r>
              <a:rPr lang="en-US" sz="1200" b="0" i="0" kern="1200" dirty="0">
                <a:solidFill>
                  <a:schemeClr val="tx1"/>
                </a:solidFill>
                <a:effectLst/>
                <a:latin typeface="+mn-lt"/>
                <a:ea typeface="+mn-ea"/>
                <a:cs typeface="+mn-cs"/>
              </a:rPr>
              <a:t>Content security, to protect your network from viruses, spam, spyware, and other attacks</a:t>
            </a:r>
          </a:p>
          <a:p>
            <a:pPr fontAlgn="base"/>
            <a:r>
              <a:rPr lang="en-US" sz="1200" b="0" i="0" kern="1200" dirty="0">
                <a:solidFill>
                  <a:schemeClr val="tx1"/>
                </a:solidFill>
                <a:effectLst/>
                <a:latin typeface="+mn-lt"/>
                <a:ea typeface="+mn-ea"/>
                <a:cs typeface="+mn-cs"/>
              </a:rPr>
              <a:t>Secure wireless network, to provide safe network access to visitors and employees on the go</a:t>
            </a:r>
          </a:p>
          <a:p>
            <a:pPr fontAlgn="base"/>
            <a:r>
              <a:rPr lang="en-US" sz="1200" b="0" i="0" kern="1200" dirty="0">
                <a:solidFill>
                  <a:schemeClr val="tx1"/>
                </a:solidFill>
                <a:effectLst/>
                <a:latin typeface="+mn-lt"/>
                <a:ea typeface="+mn-ea"/>
                <a:cs typeface="+mn-cs"/>
              </a:rPr>
              <a:t>Identity management, to give you control over who and what can access the network</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Then take the time to really understand the capabilities of these </a:t>
            </a:r>
            <a:r>
              <a:rPr lang="en-US" sz="1200" b="0" i="0" kern="1200" dirty="0" err="1">
                <a:solidFill>
                  <a:schemeClr val="tx1"/>
                </a:solidFill>
                <a:effectLst/>
                <a:latin typeface="+mn-lt"/>
                <a:ea typeface="+mn-ea"/>
                <a:cs typeface="+mn-cs"/>
              </a:rPr>
              <a:t>controls..this</a:t>
            </a:r>
            <a:r>
              <a:rPr lang="en-US" sz="1200" b="0" i="0" kern="1200" dirty="0">
                <a:solidFill>
                  <a:schemeClr val="tx1"/>
                </a:solidFill>
                <a:effectLst/>
                <a:latin typeface="+mn-lt"/>
                <a:ea typeface="+mn-ea"/>
                <a:cs typeface="+mn-cs"/>
              </a:rPr>
              <a:t> is a area I think many miss..….this is where working with you account team and our architects can really help you.  We understand which controls can help at different areas of a framework…many time 1 controls can actually help you with 5, 6, 7 other controls and </a:t>
            </a:r>
            <a:r>
              <a:rPr lang="en-US" sz="1200" b="0" i="0" kern="1200" dirty="0" err="1">
                <a:solidFill>
                  <a:schemeClr val="tx1"/>
                </a:solidFill>
                <a:effectLst/>
                <a:latin typeface="+mn-lt"/>
                <a:ea typeface="+mn-ea"/>
                <a:cs typeface="+mn-cs"/>
              </a:rPr>
              <a:t>subcontrols</a:t>
            </a:r>
            <a:r>
              <a:rPr lang="en-US" sz="1200" b="0" i="0" kern="1200" dirty="0">
                <a:solidFill>
                  <a:schemeClr val="tx1"/>
                </a:solidFill>
                <a:effectLst/>
                <a:latin typeface="+mn-lt"/>
                <a:ea typeface="+mn-ea"/>
                <a:cs typeface="+mn-cs"/>
              </a:rPr>
              <a:t>…or even with latest versions of code can now support additional functionality toward your security framework.</a:t>
            </a:r>
          </a:p>
          <a:p>
            <a:pPr fontAlgn="base"/>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24BD2E1-FF6C-4044-A3D8-F904C8E09179}" type="slidenum">
              <a:rPr lang="en-US" smtClean="0"/>
              <a:t>7</a:t>
            </a:fld>
            <a:endParaRPr lang="en-US"/>
          </a:p>
        </p:txBody>
      </p:sp>
    </p:spTree>
    <p:extLst>
      <p:ext uri="{BB962C8B-B14F-4D97-AF65-F5344CB8AC3E}">
        <p14:creationId xmlns:p14="http://schemas.microsoft.com/office/powerpoint/2010/main" val="3259295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3</a:t>
            </a:r>
            <a:r>
              <a:rPr lang="en-US" baseline="30000" dirty="0"/>
              <a:t>rd</a:t>
            </a:r>
            <a:r>
              <a:rPr lang="en-US" dirty="0"/>
              <a:t> develop a reference architecture .     Based on where you want to be…this helps develop the roadmap to framework and maturity models.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network infrastructure is perhaps the most critical technical asset of any organization. A good network architecture must meet performance and availability requirements, but it also must be secure. And, that security must be embedded into the network design. Enterprises continue to struggle with having visibility into, and securing, their complex infrastructures, while still maintaining network performance and availability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Based on the desired end architecture…your gap assessment will help determine where change is needed….now you actually start focusing on the controls…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fontAlgn="base"/>
            <a:r>
              <a:rPr lang="en-US" sz="1200" b="0" i="0" kern="1200" dirty="0">
                <a:solidFill>
                  <a:schemeClr val="tx1"/>
                </a:solidFill>
                <a:effectLst/>
                <a:latin typeface="+mn-lt"/>
                <a:ea typeface="+mn-ea"/>
                <a:cs typeface="+mn-cs"/>
              </a:rPr>
              <a:t>How do you need to engineer the network?  Zero trust, deeper segmentation…segment by business unit or app?</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This is a view at pretty basic segments….by looking at all  the controls at each level…..some thought may be into…how could I put this all inline?  </a:t>
            </a:r>
          </a:p>
          <a:p>
            <a:pPr fontAlgn="base"/>
            <a:r>
              <a:rPr lang="en-US" sz="1200" b="0" i="0" kern="1200" dirty="0">
                <a:solidFill>
                  <a:schemeClr val="tx1"/>
                </a:solidFill>
                <a:effectLst/>
                <a:latin typeface="+mn-lt"/>
                <a:ea typeface="+mn-ea"/>
                <a:cs typeface="+mn-cs"/>
              </a:rPr>
              <a:t>Many points of failure…that in its self is a risk…or I add redundancy which adds complexity and cost ….If I need visibility and control into the same data flow….maybe the architecture would be best to use a tap…lets say I need to feed the same traffic flow to a firewall, </a:t>
            </a:r>
            <a:r>
              <a:rPr lang="en-US" sz="1200" b="0" i="0" kern="1200" dirty="0" err="1">
                <a:solidFill>
                  <a:schemeClr val="tx1"/>
                </a:solidFill>
                <a:effectLst/>
                <a:latin typeface="+mn-lt"/>
                <a:ea typeface="+mn-ea"/>
                <a:cs typeface="+mn-cs"/>
              </a:rPr>
              <a:t>ips</a:t>
            </a:r>
            <a:r>
              <a:rPr lang="en-US" sz="1200" b="0" i="0" kern="1200" dirty="0">
                <a:solidFill>
                  <a:schemeClr val="tx1"/>
                </a:solidFill>
                <a:effectLst/>
                <a:latin typeface="+mn-lt"/>
                <a:ea typeface="+mn-ea"/>
                <a:cs typeface="+mn-cs"/>
              </a:rPr>
              <a:t>, decryption, send to syslog, behavior analysis tool, threat engine,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….maybe I copy the data and forward 1 stream to 5, 6, 7, controls and not inline, I can actually right size the platform to real data flow needs and not interface speeds and feeds…example a 1 G firewall vs 10G because of the physical interface…..also, what if someone DOS the firewall and it reboots…well I cannot log while rebooting…but if there was a tap…all data is seen and forwarded and you could capture the intended dos so a hacker should exploit a vulnerability during a reboot…not with a tap….so you can see that enterprise architecture very much plays into the overall security program.</a:t>
            </a:r>
          </a:p>
          <a:p>
            <a:pPr fontAlgn="base"/>
            <a:endParaRPr lang="en-US" sz="1200" b="0" i="0" kern="1200" dirty="0">
              <a:solidFill>
                <a:schemeClr val="tx1"/>
              </a:solidFill>
              <a:effectLst/>
              <a:latin typeface="+mn-lt"/>
              <a:ea typeface="+mn-ea"/>
              <a:cs typeface="+mn-cs"/>
            </a:endParaRPr>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522F1A1-E74E-4558-AF70-D4D03D80EB1A}" type="slidenum">
              <a:rPr lang="en-US" smtClean="0"/>
              <a:t>10</a:t>
            </a:fld>
            <a:endParaRPr lang="en-US"/>
          </a:p>
        </p:txBody>
      </p:sp>
    </p:spTree>
    <p:extLst>
      <p:ext uri="{BB962C8B-B14F-4D97-AF65-F5344CB8AC3E}">
        <p14:creationId xmlns:p14="http://schemas.microsoft.com/office/powerpoint/2010/main" val="15934620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a:t>
            </a:r>
            <a:r>
              <a:rPr lang="en-US" sz="1200" b="0" i="0" kern="1200" dirty="0">
                <a:solidFill>
                  <a:schemeClr val="tx1"/>
                </a:solidFill>
                <a:effectLst/>
                <a:latin typeface="+mn-lt"/>
                <a:ea typeface="+mn-ea"/>
                <a:cs typeface="+mn-cs"/>
              </a:rPr>
              <a:t> Look at business flows to determine the architecture and where to apply the needed controls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Functional controls are common security considerations that are derived from the technical aspects of the business flows.</a:t>
            </a:r>
          </a:p>
          <a:p>
            <a:r>
              <a:rPr lang="en-US" sz="1200" b="0" i="0" u="none" strike="noStrike" kern="1200" baseline="0" dirty="0">
                <a:solidFill>
                  <a:schemeClr val="tx1"/>
                </a:solidFill>
                <a:latin typeface="+mn-lt"/>
                <a:ea typeface="+mn-ea"/>
                <a:cs typeface="+mn-cs"/>
              </a:rPr>
              <a:t>Secure Applications require sufficient security controls for protection.</a:t>
            </a:r>
          </a:p>
          <a:p>
            <a:r>
              <a:rPr lang="en-US" sz="1200" b="0" i="0" u="none" strike="noStrike" kern="1200" baseline="0" dirty="0">
                <a:solidFill>
                  <a:schemeClr val="tx1"/>
                </a:solidFill>
                <a:latin typeface="+mn-lt"/>
                <a:ea typeface="+mn-ea"/>
                <a:cs typeface="+mn-cs"/>
              </a:rPr>
              <a:t>Secure Access Employees, third parties, customers, and devices securely accessing the network.</a:t>
            </a:r>
          </a:p>
          <a:p>
            <a:r>
              <a:rPr lang="en-US" sz="1200" b="0" i="0" u="none" strike="noStrike" kern="1200" baseline="0" dirty="0">
                <a:solidFill>
                  <a:schemeClr val="tx1"/>
                </a:solidFill>
                <a:latin typeface="+mn-lt"/>
                <a:ea typeface="+mn-ea"/>
                <a:cs typeface="+mn-cs"/>
              </a:rPr>
              <a:t>Secure Remote Access for employees and third-party partners that are external to the company network.</a:t>
            </a:r>
          </a:p>
          <a:p>
            <a:r>
              <a:rPr lang="en-US" sz="1200" b="0" i="0" u="none" strike="noStrike" kern="1200" baseline="0" dirty="0">
                <a:solidFill>
                  <a:schemeClr val="tx1"/>
                </a:solidFill>
                <a:latin typeface="+mn-lt"/>
                <a:ea typeface="+mn-ea"/>
                <a:cs typeface="+mn-cs"/>
              </a:rPr>
              <a:t>Secure Communications Email, voice, and video communications connect to potential threats outside of company control and must be secured.</a:t>
            </a:r>
          </a:p>
          <a:p>
            <a:r>
              <a:rPr lang="en-US" sz="1200" b="0" i="0" u="none" strike="noStrike" kern="1200" baseline="0" dirty="0">
                <a:solidFill>
                  <a:schemeClr val="tx1"/>
                </a:solidFill>
                <a:latin typeface="+mn-lt"/>
                <a:ea typeface="+mn-ea"/>
                <a:cs typeface="+mn-cs"/>
              </a:rPr>
              <a:t>Secure Web Access controls enforce usage policy and help prevent network infection.</a:t>
            </a:r>
          </a:p>
          <a:p>
            <a:r>
              <a:rPr lang="en-US" sz="1200" b="0" i="0" u="none" strike="noStrike" kern="1200" baseline="0" dirty="0">
                <a:solidFill>
                  <a:schemeClr val="tx1"/>
                </a:solidFill>
                <a:latin typeface="+mn-lt"/>
                <a:ea typeface="+mn-ea"/>
                <a:cs typeface="+mn-cs"/>
              </a:rPr>
              <a:t>Secure web access for employees: Employee researching product information</a:t>
            </a:r>
            <a:endParaRPr lang="en-US" dirty="0"/>
          </a:p>
        </p:txBody>
      </p:sp>
      <p:sp>
        <p:nvSpPr>
          <p:cNvPr id="4" name="Slide Number Placeholder 3"/>
          <p:cNvSpPr>
            <a:spLocks noGrp="1"/>
          </p:cNvSpPr>
          <p:nvPr>
            <p:ph type="sldNum" sz="quarter" idx="10"/>
          </p:nvPr>
        </p:nvSpPr>
        <p:spPr/>
        <p:txBody>
          <a:bodyPr/>
          <a:lstStyle/>
          <a:p>
            <a:fld id="{9522F1A1-E74E-4558-AF70-D4D03D80EB1A}" type="slidenum">
              <a:rPr lang="en-US" smtClean="0"/>
              <a:t>11</a:t>
            </a:fld>
            <a:endParaRPr lang="en-US"/>
          </a:p>
        </p:txBody>
      </p:sp>
    </p:spTree>
    <p:extLst>
      <p:ext uri="{BB962C8B-B14F-4D97-AF65-F5344CB8AC3E}">
        <p14:creationId xmlns:p14="http://schemas.microsoft.com/office/powerpoint/2010/main" val="1101818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477809"/>
            <a:ext cx="6578976" cy="1145894"/>
          </a:xfrm>
        </p:spPr>
        <p:txBody>
          <a:bodyPr>
            <a:normAutofit/>
          </a:bodyPr>
          <a:lstStyle>
            <a:lvl1pPr algn="l">
              <a:defRPr sz="4000">
                <a:solidFill>
                  <a:schemeClr val="bg1"/>
                </a:solidFill>
                <a:latin typeface="Century Gothic"/>
                <a:cs typeface="Century Gothic"/>
              </a:defRPr>
            </a:lvl1pPr>
          </a:lstStyle>
          <a:p>
            <a:r>
              <a:rPr lang="en-US" dirty="0"/>
              <a:t>CLICK TO EDIT MASTER TITLE STYLE</a:t>
            </a:r>
          </a:p>
        </p:txBody>
      </p:sp>
      <p:sp>
        <p:nvSpPr>
          <p:cNvPr id="3" name="Subtitle 2"/>
          <p:cNvSpPr>
            <a:spLocks noGrp="1"/>
          </p:cNvSpPr>
          <p:nvPr>
            <p:ph type="subTitle" idx="1"/>
          </p:nvPr>
        </p:nvSpPr>
        <p:spPr>
          <a:xfrm>
            <a:off x="685800" y="3767455"/>
            <a:ext cx="6578976" cy="532949"/>
          </a:xfrm>
        </p:spPr>
        <p:txBody>
          <a:bodyPr>
            <a:normAutofit/>
          </a:bodyPr>
          <a:lstStyle>
            <a:lvl1pPr marL="0" indent="0" algn="l">
              <a:buNone/>
              <a:defRPr sz="2000"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07337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6081" y="2128089"/>
            <a:ext cx="8226831" cy="562724"/>
          </a:xfrm>
        </p:spPr>
        <p:txBody>
          <a:bodyPr anchor="t"/>
          <a:lstStyle>
            <a:lvl1pPr algn="ctr">
              <a:defRPr sz="4000" b="0" cap="all">
                <a:solidFill>
                  <a:srgbClr val="0F3049"/>
                </a:solidFill>
                <a:latin typeface="Century Gothic"/>
                <a:cs typeface="Century Gothic"/>
              </a:defRPr>
            </a:lvl1pPr>
          </a:lstStyle>
          <a:p>
            <a:r>
              <a:rPr lang="en-US" dirty="0"/>
              <a:t>Click to edit Master title style</a:t>
            </a:r>
          </a:p>
        </p:txBody>
      </p:sp>
      <p:sp>
        <p:nvSpPr>
          <p:cNvPr id="3" name="Text Placeholder 2"/>
          <p:cNvSpPr>
            <a:spLocks noGrp="1"/>
          </p:cNvSpPr>
          <p:nvPr>
            <p:ph type="body" idx="1"/>
          </p:nvPr>
        </p:nvSpPr>
        <p:spPr>
          <a:xfrm>
            <a:off x="722313" y="280520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5"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2573354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6081" y="2477809"/>
            <a:ext cx="8226831" cy="562724"/>
          </a:xfrm>
        </p:spPr>
        <p:txBody>
          <a:bodyPr anchor="t"/>
          <a:lstStyle>
            <a:lvl1pPr algn="ctr">
              <a:defRPr sz="4000" b="0" cap="all">
                <a:solidFill>
                  <a:srgbClr val="0F3049"/>
                </a:solidFill>
                <a:latin typeface="Century Gothic"/>
                <a:cs typeface="Century Gothic"/>
              </a:defRPr>
            </a:lvl1pPr>
          </a:lstStyle>
          <a:p>
            <a:r>
              <a:rPr lang="en-US" dirty="0"/>
              <a:t>Click to edit Master title style</a:t>
            </a:r>
          </a:p>
        </p:txBody>
      </p:sp>
      <p:sp>
        <p:nvSpPr>
          <p:cNvPr id="5" name="Text Placeholder 2"/>
          <p:cNvSpPr>
            <a:spLocks noGrp="1"/>
          </p:cNvSpPr>
          <p:nvPr>
            <p:ph type="body" idx="1"/>
          </p:nvPr>
        </p:nvSpPr>
        <p:spPr>
          <a:xfrm>
            <a:off x="722313" y="315492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3178683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6081" y="2477809"/>
            <a:ext cx="8226831" cy="562724"/>
          </a:xfrm>
        </p:spPr>
        <p:txBody>
          <a:bodyPr anchor="t"/>
          <a:lstStyle>
            <a:lvl1pPr algn="ctr">
              <a:defRPr sz="4000" b="0" cap="all">
                <a:solidFill>
                  <a:srgbClr val="0F3049"/>
                </a:solidFill>
                <a:latin typeface="Century Gothic"/>
                <a:cs typeface="Century Gothic"/>
              </a:defRPr>
            </a:lvl1pPr>
          </a:lstStyle>
          <a:p>
            <a:r>
              <a:rPr lang="en-US" dirty="0"/>
              <a:t>Click to edit Master title style</a:t>
            </a:r>
          </a:p>
        </p:txBody>
      </p:sp>
      <p:sp>
        <p:nvSpPr>
          <p:cNvPr id="5" name="Text Placeholder 2"/>
          <p:cNvSpPr>
            <a:spLocks noGrp="1"/>
          </p:cNvSpPr>
          <p:nvPr>
            <p:ph type="body" idx="1"/>
          </p:nvPr>
        </p:nvSpPr>
        <p:spPr>
          <a:xfrm>
            <a:off x="722313" y="315492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2730153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6081" y="2477809"/>
            <a:ext cx="8226831" cy="562724"/>
          </a:xfrm>
        </p:spPr>
        <p:txBody>
          <a:bodyPr anchor="t"/>
          <a:lstStyle>
            <a:lvl1pPr algn="ctr">
              <a:defRPr sz="4000" b="0" cap="all">
                <a:solidFill>
                  <a:srgbClr val="0F3049"/>
                </a:solidFill>
                <a:latin typeface="Century Gothic"/>
                <a:cs typeface="Century Gothic"/>
              </a:defRPr>
            </a:lvl1pPr>
          </a:lstStyle>
          <a:p>
            <a:r>
              <a:rPr lang="en-US" dirty="0"/>
              <a:t>Click to edit Master title style</a:t>
            </a:r>
          </a:p>
        </p:txBody>
      </p:sp>
      <p:sp>
        <p:nvSpPr>
          <p:cNvPr id="5" name="Text Placeholder 2"/>
          <p:cNvSpPr>
            <a:spLocks noGrp="1"/>
          </p:cNvSpPr>
          <p:nvPr>
            <p:ph type="body" idx="1"/>
          </p:nvPr>
        </p:nvSpPr>
        <p:spPr>
          <a:xfrm>
            <a:off x="722313" y="315492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2730153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6081" y="2477809"/>
            <a:ext cx="8226831" cy="562724"/>
          </a:xfrm>
        </p:spPr>
        <p:txBody>
          <a:bodyPr anchor="t"/>
          <a:lstStyle>
            <a:lvl1pPr algn="ctr">
              <a:defRPr sz="4000" b="0" cap="all">
                <a:solidFill>
                  <a:srgbClr val="0F3049"/>
                </a:solidFill>
                <a:latin typeface="Century Gothic"/>
                <a:cs typeface="Century Gothic"/>
              </a:defRPr>
            </a:lvl1pPr>
          </a:lstStyle>
          <a:p>
            <a:r>
              <a:rPr lang="en-US" dirty="0"/>
              <a:t>Click to edit Master title style</a:t>
            </a:r>
          </a:p>
        </p:txBody>
      </p:sp>
      <p:sp>
        <p:nvSpPr>
          <p:cNvPr id="5" name="Text Placeholder 2"/>
          <p:cNvSpPr>
            <a:spLocks noGrp="1"/>
          </p:cNvSpPr>
          <p:nvPr>
            <p:ph type="body" idx="1"/>
          </p:nvPr>
        </p:nvSpPr>
        <p:spPr>
          <a:xfrm>
            <a:off x="722313" y="315492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27301535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6081" y="2477809"/>
            <a:ext cx="8226831" cy="562724"/>
          </a:xfrm>
        </p:spPr>
        <p:txBody>
          <a:bodyPr anchor="t"/>
          <a:lstStyle>
            <a:lvl1pPr algn="ctr">
              <a:defRPr sz="4000" b="0" cap="all">
                <a:solidFill>
                  <a:srgbClr val="0F3049"/>
                </a:solidFill>
                <a:latin typeface="Century Gothic"/>
                <a:cs typeface="Century Gothic"/>
              </a:defRPr>
            </a:lvl1pPr>
          </a:lstStyle>
          <a:p>
            <a:r>
              <a:rPr lang="en-US" dirty="0"/>
              <a:t>Click to edit Master title style</a:t>
            </a:r>
          </a:p>
        </p:txBody>
      </p:sp>
      <p:sp>
        <p:nvSpPr>
          <p:cNvPr id="5" name="Text Placeholder 2"/>
          <p:cNvSpPr>
            <a:spLocks noGrp="1"/>
          </p:cNvSpPr>
          <p:nvPr>
            <p:ph type="body" idx="1"/>
          </p:nvPr>
        </p:nvSpPr>
        <p:spPr>
          <a:xfrm>
            <a:off x="722313" y="315492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27301535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ection Header">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496081" y="2477809"/>
            <a:ext cx="8226831" cy="562724"/>
          </a:xfrm>
        </p:spPr>
        <p:txBody>
          <a:bodyPr anchor="t"/>
          <a:lstStyle>
            <a:lvl1pPr algn="ctr">
              <a:defRPr sz="4000" b="0" cap="all">
                <a:solidFill>
                  <a:srgbClr val="0F3049"/>
                </a:solidFill>
                <a:latin typeface="Century Gothic"/>
                <a:cs typeface="Century Gothic"/>
              </a:defRPr>
            </a:lvl1pPr>
          </a:lstStyle>
          <a:p>
            <a:r>
              <a:rPr lang="en-US" dirty="0"/>
              <a:t>Click to edit Master title style</a:t>
            </a:r>
          </a:p>
        </p:txBody>
      </p:sp>
      <p:sp>
        <p:nvSpPr>
          <p:cNvPr id="5" name="Text Placeholder 2"/>
          <p:cNvSpPr>
            <a:spLocks noGrp="1"/>
          </p:cNvSpPr>
          <p:nvPr>
            <p:ph type="body" idx="1"/>
          </p:nvPr>
        </p:nvSpPr>
        <p:spPr>
          <a:xfrm>
            <a:off x="722313" y="3154928"/>
            <a:ext cx="7772400" cy="230667"/>
          </a:xfrm>
        </p:spPr>
        <p:txBody>
          <a:bodyPr anchor="b"/>
          <a:lstStyle>
            <a:lvl1pPr marL="0" indent="0" algn="ctr">
              <a:buNone/>
              <a:defRPr sz="2000" b="0" i="0">
                <a:solidFill>
                  <a:srgbClr val="235785"/>
                </a:solidFill>
                <a:latin typeface="Calibri Light"/>
                <a:cs typeface="Calibri Ligh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6"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7"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27301535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2516"/>
            <a:ext cx="8229600" cy="750712"/>
          </a:xfrm>
        </p:spPr>
        <p:txBody>
          <a:bodyPr>
            <a:normAutofit/>
          </a:bodyPr>
          <a:lstStyle>
            <a:lvl1pPr algn="l">
              <a:defRPr sz="4000" b="0" i="0">
                <a:solidFill>
                  <a:srgbClr val="0F3049"/>
                </a:solidFill>
                <a:latin typeface="Century Gothic"/>
                <a:cs typeface="Century Gothic"/>
              </a:defRPr>
            </a:lvl1pPr>
          </a:lstStyle>
          <a:p>
            <a:r>
              <a:rPr lang="en-US" dirty="0"/>
              <a:t>CLICK TO EDIT MASTER TITLE STYLE</a:t>
            </a:r>
          </a:p>
        </p:txBody>
      </p:sp>
      <p:sp>
        <p:nvSpPr>
          <p:cNvPr id="3" name="Content Placeholder 2"/>
          <p:cNvSpPr>
            <a:spLocks noGrp="1"/>
          </p:cNvSpPr>
          <p:nvPr>
            <p:ph sz="half" idx="1"/>
          </p:nvPr>
        </p:nvSpPr>
        <p:spPr>
          <a:xfrm>
            <a:off x="457200" y="1200151"/>
            <a:ext cx="4407408" cy="3394472"/>
          </a:xfrm>
        </p:spPr>
        <p:txBody>
          <a:bodyPr/>
          <a:lstStyle>
            <a:lvl1pPr>
              <a:defRPr sz="2800" b="0" i="0">
                <a:solidFill>
                  <a:srgbClr val="0F3049"/>
                </a:solidFill>
                <a:latin typeface="Calibri Light"/>
                <a:cs typeface="Calibri Light"/>
              </a:defRPr>
            </a:lvl1pPr>
            <a:lvl2pPr>
              <a:defRPr sz="2400" b="0" i="0">
                <a:solidFill>
                  <a:srgbClr val="0F3049"/>
                </a:solidFill>
                <a:latin typeface="Calibri Light"/>
                <a:cs typeface="Calibri Light"/>
              </a:defRPr>
            </a:lvl2pPr>
            <a:lvl3pPr>
              <a:defRPr sz="2000" b="0" i="0">
                <a:solidFill>
                  <a:srgbClr val="0F3049"/>
                </a:solidFill>
                <a:latin typeface="Calibri Light"/>
                <a:cs typeface="Calibri Light"/>
              </a:defRPr>
            </a:lvl3pPr>
            <a:lvl4pPr>
              <a:defRPr sz="1800" b="0" i="0">
                <a:solidFill>
                  <a:srgbClr val="0F3049"/>
                </a:solidFill>
                <a:latin typeface="Calibri Light"/>
                <a:cs typeface="Calibri Light"/>
              </a:defRPr>
            </a:lvl4pPr>
            <a:lvl5pPr>
              <a:defRPr sz="1800" b="0" i="0">
                <a:solidFill>
                  <a:srgbClr val="0F3049"/>
                </a:solidFill>
                <a:latin typeface="Calibri Light"/>
                <a:cs typeface="Calibri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449824" y="1570024"/>
            <a:ext cx="3236976" cy="2254583"/>
          </a:xfrm>
        </p:spPr>
        <p:txBody>
          <a:bodyPr anchor="ctr">
            <a:normAutofit/>
          </a:bodyPr>
          <a:lstStyle>
            <a:lvl1pPr marL="0" indent="0">
              <a:buNone/>
              <a:defRPr sz="2400">
                <a:solidFill>
                  <a:schemeClr val="bg1"/>
                </a:solidFill>
                <a:latin typeface="Century Gothic"/>
                <a:cs typeface="Century Gothic"/>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FACT, STAT, OR QUOTE HERE LOOKS LIKE THIS.</a:t>
            </a:r>
          </a:p>
        </p:txBody>
      </p:sp>
      <p:sp>
        <p:nvSpPr>
          <p:cNvPr id="5"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18507749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2516"/>
            <a:ext cx="8229600" cy="750712"/>
          </a:xfrm>
        </p:spPr>
        <p:txBody>
          <a:bodyPr>
            <a:normAutofit/>
          </a:bodyPr>
          <a:lstStyle>
            <a:lvl1pPr algn="l">
              <a:defRPr sz="4000" b="0" i="0">
                <a:solidFill>
                  <a:srgbClr val="0F3049"/>
                </a:solidFill>
                <a:latin typeface="Century Gothic"/>
                <a:cs typeface="Century Gothic"/>
              </a:defRPr>
            </a:lvl1pPr>
          </a:lstStyle>
          <a:p>
            <a:r>
              <a:rPr lang="en-US" dirty="0"/>
              <a:t>CLICK TO EDIT MASTER TITLE STYLE</a:t>
            </a:r>
          </a:p>
        </p:txBody>
      </p:sp>
      <p:sp>
        <p:nvSpPr>
          <p:cNvPr id="3" name="Content Placeholder 2"/>
          <p:cNvSpPr>
            <a:spLocks noGrp="1"/>
          </p:cNvSpPr>
          <p:nvPr>
            <p:ph sz="half" idx="1"/>
          </p:nvPr>
        </p:nvSpPr>
        <p:spPr>
          <a:xfrm>
            <a:off x="457200" y="1200151"/>
            <a:ext cx="4325112" cy="3394472"/>
          </a:xfrm>
        </p:spPr>
        <p:txBody>
          <a:bodyPr/>
          <a:lstStyle>
            <a:lvl1pPr>
              <a:defRPr sz="2800" b="0" i="0">
                <a:solidFill>
                  <a:srgbClr val="0F3049"/>
                </a:solidFill>
                <a:latin typeface="Calibri Light"/>
                <a:cs typeface="Calibri Light"/>
              </a:defRPr>
            </a:lvl1pPr>
            <a:lvl2pPr>
              <a:defRPr sz="2400" b="0" i="0">
                <a:solidFill>
                  <a:srgbClr val="0F3049"/>
                </a:solidFill>
                <a:latin typeface="Calibri Light"/>
                <a:cs typeface="Calibri Light"/>
              </a:defRPr>
            </a:lvl2pPr>
            <a:lvl3pPr>
              <a:defRPr sz="2000" b="0" i="0">
                <a:solidFill>
                  <a:srgbClr val="0F3049"/>
                </a:solidFill>
                <a:latin typeface="Calibri Light"/>
                <a:cs typeface="Calibri Light"/>
              </a:defRPr>
            </a:lvl3pPr>
            <a:lvl4pPr>
              <a:defRPr sz="1800" b="0" i="0">
                <a:solidFill>
                  <a:srgbClr val="0F3049"/>
                </a:solidFill>
                <a:latin typeface="Calibri Light"/>
                <a:cs typeface="Calibri Light"/>
              </a:defRPr>
            </a:lvl4pPr>
            <a:lvl5pPr>
              <a:defRPr sz="1800" b="0" i="0">
                <a:solidFill>
                  <a:srgbClr val="0F3049"/>
                </a:solidFill>
                <a:latin typeface="Calibri Light"/>
                <a:cs typeface="Calibri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522976" y="1570024"/>
            <a:ext cx="3163824" cy="2254583"/>
          </a:xfrm>
        </p:spPr>
        <p:txBody>
          <a:bodyPr anchor="ctr">
            <a:normAutofit/>
          </a:bodyPr>
          <a:lstStyle>
            <a:lvl1pPr marL="0" indent="0">
              <a:buNone/>
              <a:defRPr sz="2400">
                <a:solidFill>
                  <a:schemeClr val="bg1"/>
                </a:solidFill>
                <a:latin typeface="Century Gothic"/>
                <a:cs typeface="Century Gothic"/>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FACT, STAT, OR QUOTE HERE LOOKS LIKE THIS.</a:t>
            </a:r>
          </a:p>
        </p:txBody>
      </p:sp>
      <p:sp>
        <p:nvSpPr>
          <p:cNvPr id="5"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45321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2_Two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12516"/>
            <a:ext cx="8229600" cy="750712"/>
          </a:xfrm>
        </p:spPr>
        <p:txBody>
          <a:bodyPr>
            <a:normAutofit/>
          </a:bodyPr>
          <a:lstStyle>
            <a:lvl1pPr algn="l">
              <a:defRPr sz="4000" b="0" i="0">
                <a:solidFill>
                  <a:srgbClr val="0F3049"/>
                </a:solidFill>
                <a:latin typeface="Century Gothic"/>
                <a:cs typeface="Century Gothic"/>
              </a:defRPr>
            </a:lvl1pPr>
          </a:lstStyle>
          <a:p>
            <a:r>
              <a:rPr lang="en-US" dirty="0"/>
              <a:t>CLICK TO EDIT MASTER TITLE STYLE</a:t>
            </a:r>
          </a:p>
        </p:txBody>
      </p:sp>
      <p:sp>
        <p:nvSpPr>
          <p:cNvPr id="3" name="Content Placeholder 2"/>
          <p:cNvSpPr>
            <a:spLocks noGrp="1"/>
          </p:cNvSpPr>
          <p:nvPr>
            <p:ph sz="half" idx="1"/>
          </p:nvPr>
        </p:nvSpPr>
        <p:spPr>
          <a:xfrm>
            <a:off x="457200" y="1200151"/>
            <a:ext cx="4315968" cy="3394472"/>
          </a:xfrm>
        </p:spPr>
        <p:txBody>
          <a:bodyPr/>
          <a:lstStyle>
            <a:lvl1pPr>
              <a:defRPr sz="2800" b="0" i="0">
                <a:solidFill>
                  <a:srgbClr val="0F3049"/>
                </a:solidFill>
                <a:latin typeface="Calibri Light"/>
                <a:cs typeface="Calibri Light"/>
              </a:defRPr>
            </a:lvl1pPr>
            <a:lvl2pPr>
              <a:defRPr sz="2400" b="0" i="0">
                <a:solidFill>
                  <a:srgbClr val="0F3049"/>
                </a:solidFill>
                <a:latin typeface="Calibri Light"/>
                <a:cs typeface="Calibri Light"/>
              </a:defRPr>
            </a:lvl2pPr>
            <a:lvl3pPr>
              <a:defRPr sz="2000" b="0" i="0">
                <a:solidFill>
                  <a:srgbClr val="0F3049"/>
                </a:solidFill>
                <a:latin typeface="Calibri Light"/>
                <a:cs typeface="Calibri Light"/>
              </a:defRPr>
            </a:lvl3pPr>
            <a:lvl4pPr>
              <a:defRPr sz="1800" b="0" i="0">
                <a:solidFill>
                  <a:srgbClr val="0F3049"/>
                </a:solidFill>
                <a:latin typeface="Calibri Light"/>
                <a:cs typeface="Calibri Light"/>
              </a:defRPr>
            </a:lvl4pPr>
            <a:lvl5pPr>
              <a:defRPr sz="1800" b="0" i="0">
                <a:solidFill>
                  <a:srgbClr val="0F3049"/>
                </a:solidFill>
                <a:latin typeface="Calibri Light"/>
                <a:cs typeface="Calibri Light"/>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5513832" y="1570024"/>
            <a:ext cx="3172968" cy="2254583"/>
          </a:xfrm>
        </p:spPr>
        <p:txBody>
          <a:bodyPr anchor="ctr">
            <a:normAutofit/>
          </a:bodyPr>
          <a:lstStyle>
            <a:lvl1pPr marL="0" indent="0">
              <a:buNone/>
              <a:defRPr sz="2400">
                <a:solidFill>
                  <a:schemeClr val="bg1"/>
                </a:solidFill>
                <a:latin typeface="Century Gothic"/>
                <a:cs typeface="Century Gothic"/>
              </a:defRPr>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dirty="0"/>
              <a:t>FACT, STAT, OR QUOTE HERE LOOKS LIKE THIS.</a:t>
            </a:r>
          </a:p>
        </p:txBody>
      </p:sp>
      <p:sp>
        <p:nvSpPr>
          <p:cNvPr id="5"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45321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2477809"/>
            <a:ext cx="6578976" cy="1145894"/>
          </a:xfrm>
        </p:spPr>
        <p:txBody>
          <a:bodyPr>
            <a:normAutofit/>
          </a:bodyPr>
          <a:lstStyle>
            <a:lvl1pPr algn="l">
              <a:defRPr sz="4000">
                <a:solidFill>
                  <a:schemeClr val="bg1"/>
                </a:solidFill>
                <a:latin typeface="Century Gothic"/>
                <a:cs typeface="Century Gothic"/>
              </a:defRPr>
            </a:lvl1pPr>
          </a:lstStyle>
          <a:p>
            <a:r>
              <a:rPr lang="en-US" dirty="0"/>
              <a:t>CLICK TO EDIT MASTER TITLE STYLE</a:t>
            </a:r>
          </a:p>
        </p:txBody>
      </p:sp>
      <p:sp>
        <p:nvSpPr>
          <p:cNvPr id="5" name="Subtitle 2"/>
          <p:cNvSpPr>
            <a:spLocks noGrp="1"/>
          </p:cNvSpPr>
          <p:nvPr>
            <p:ph type="subTitle" idx="1"/>
          </p:nvPr>
        </p:nvSpPr>
        <p:spPr>
          <a:xfrm>
            <a:off x="685800" y="3767455"/>
            <a:ext cx="6578976" cy="532949"/>
          </a:xfrm>
        </p:spPr>
        <p:txBody>
          <a:bodyPr>
            <a:normAutofit/>
          </a:bodyPr>
          <a:lstStyle>
            <a:lvl1pPr marL="0" indent="0" algn="l">
              <a:buNone/>
              <a:defRPr sz="2000"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039254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3"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60344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2477809"/>
            <a:ext cx="6578976" cy="1145894"/>
          </a:xfrm>
        </p:spPr>
        <p:txBody>
          <a:bodyPr>
            <a:normAutofit/>
          </a:bodyPr>
          <a:lstStyle>
            <a:lvl1pPr algn="l">
              <a:defRPr sz="4000">
                <a:solidFill>
                  <a:schemeClr val="bg1"/>
                </a:solidFill>
                <a:latin typeface="Century Gothic"/>
                <a:cs typeface="Century Gothic"/>
              </a:defRPr>
            </a:lvl1pPr>
          </a:lstStyle>
          <a:p>
            <a:r>
              <a:rPr lang="en-US" dirty="0"/>
              <a:t>CLICK TO EDIT MASTER TITLE STYLE</a:t>
            </a:r>
          </a:p>
        </p:txBody>
      </p:sp>
      <p:sp>
        <p:nvSpPr>
          <p:cNvPr id="5" name="Subtitle 2"/>
          <p:cNvSpPr>
            <a:spLocks noGrp="1"/>
          </p:cNvSpPr>
          <p:nvPr>
            <p:ph type="subTitle" idx="1"/>
          </p:nvPr>
        </p:nvSpPr>
        <p:spPr>
          <a:xfrm>
            <a:off x="685800" y="3767455"/>
            <a:ext cx="6578976" cy="532949"/>
          </a:xfrm>
        </p:spPr>
        <p:txBody>
          <a:bodyPr>
            <a:normAutofit/>
          </a:bodyPr>
          <a:lstStyle>
            <a:lvl1pPr marL="0" indent="0" algn="l">
              <a:buNone/>
              <a:defRPr sz="2000"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80392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2477809"/>
            <a:ext cx="6578976" cy="1145894"/>
          </a:xfrm>
        </p:spPr>
        <p:txBody>
          <a:bodyPr>
            <a:normAutofit/>
          </a:bodyPr>
          <a:lstStyle>
            <a:lvl1pPr algn="l">
              <a:defRPr sz="4000">
                <a:solidFill>
                  <a:schemeClr val="bg1"/>
                </a:solidFill>
                <a:latin typeface="Century Gothic"/>
                <a:cs typeface="Century Gothic"/>
              </a:defRPr>
            </a:lvl1pPr>
          </a:lstStyle>
          <a:p>
            <a:r>
              <a:rPr lang="en-US" dirty="0"/>
              <a:t>CLICK TO EDIT MASTER TITLE STYLE</a:t>
            </a:r>
          </a:p>
        </p:txBody>
      </p:sp>
      <p:sp>
        <p:nvSpPr>
          <p:cNvPr id="5" name="Subtitle 2"/>
          <p:cNvSpPr>
            <a:spLocks noGrp="1"/>
          </p:cNvSpPr>
          <p:nvPr>
            <p:ph type="subTitle" idx="1"/>
          </p:nvPr>
        </p:nvSpPr>
        <p:spPr>
          <a:xfrm>
            <a:off x="685800" y="3767455"/>
            <a:ext cx="6578976" cy="532949"/>
          </a:xfrm>
        </p:spPr>
        <p:txBody>
          <a:bodyPr>
            <a:normAutofit/>
          </a:bodyPr>
          <a:lstStyle>
            <a:lvl1pPr marL="0" indent="0" algn="l">
              <a:buNone/>
              <a:defRPr sz="2000"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19800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2477809"/>
            <a:ext cx="6578976" cy="1145894"/>
          </a:xfrm>
        </p:spPr>
        <p:txBody>
          <a:bodyPr>
            <a:normAutofit/>
          </a:bodyPr>
          <a:lstStyle>
            <a:lvl1pPr algn="l">
              <a:defRPr sz="4000">
                <a:solidFill>
                  <a:schemeClr val="bg1"/>
                </a:solidFill>
                <a:latin typeface="Century Gothic"/>
                <a:cs typeface="Century Gothic"/>
              </a:defRPr>
            </a:lvl1pPr>
          </a:lstStyle>
          <a:p>
            <a:r>
              <a:rPr lang="en-US" dirty="0"/>
              <a:t>CLICK TO EDIT MASTER TITLE STYLE</a:t>
            </a:r>
          </a:p>
        </p:txBody>
      </p:sp>
      <p:sp>
        <p:nvSpPr>
          <p:cNvPr id="5" name="Subtitle 2"/>
          <p:cNvSpPr>
            <a:spLocks noGrp="1"/>
          </p:cNvSpPr>
          <p:nvPr>
            <p:ph type="subTitle" idx="1"/>
          </p:nvPr>
        </p:nvSpPr>
        <p:spPr>
          <a:xfrm>
            <a:off x="685800" y="3767455"/>
            <a:ext cx="6578976" cy="532949"/>
          </a:xfrm>
        </p:spPr>
        <p:txBody>
          <a:bodyPr>
            <a:normAutofit/>
          </a:bodyPr>
          <a:lstStyle>
            <a:lvl1pPr marL="0" indent="0" algn="l">
              <a:buNone/>
              <a:defRPr sz="2000"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198003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685800" y="2477809"/>
            <a:ext cx="6578976" cy="1145894"/>
          </a:xfrm>
        </p:spPr>
        <p:txBody>
          <a:bodyPr>
            <a:normAutofit/>
          </a:bodyPr>
          <a:lstStyle>
            <a:lvl1pPr algn="l">
              <a:defRPr sz="4000">
                <a:solidFill>
                  <a:schemeClr val="bg1"/>
                </a:solidFill>
                <a:latin typeface="Century Gothic"/>
                <a:cs typeface="Century Gothic"/>
              </a:defRPr>
            </a:lvl1pPr>
          </a:lstStyle>
          <a:p>
            <a:r>
              <a:rPr lang="en-US" dirty="0"/>
              <a:t>CLICK TO EDIT MASTER TITLE STYLE</a:t>
            </a:r>
          </a:p>
        </p:txBody>
      </p:sp>
      <p:sp>
        <p:nvSpPr>
          <p:cNvPr id="5" name="Subtitle 2"/>
          <p:cNvSpPr>
            <a:spLocks noGrp="1"/>
          </p:cNvSpPr>
          <p:nvPr>
            <p:ph type="subTitle" idx="1"/>
          </p:nvPr>
        </p:nvSpPr>
        <p:spPr>
          <a:xfrm>
            <a:off x="685800" y="3767455"/>
            <a:ext cx="6578976" cy="532949"/>
          </a:xfrm>
        </p:spPr>
        <p:txBody>
          <a:bodyPr>
            <a:normAutofit/>
          </a:bodyPr>
          <a:lstStyle>
            <a:lvl1pPr marL="0" indent="0" algn="l">
              <a:buNone/>
              <a:defRPr sz="2000" b="0" i="0">
                <a:solidFill>
                  <a:srgbClr val="FFFFFF"/>
                </a:solidFill>
                <a:latin typeface="Calibri Light"/>
                <a:cs typeface="Calibri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1819800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4839"/>
            <a:ext cx="8229600" cy="728390"/>
          </a:xfrm>
        </p:spPr>
        <p:txBody>
          <a:bodyPr>
            <a:normAutofit/>
          </a:bodyPr>
          <a:lstStyle>
            <a:lvl1pPr>
              <a:defRPr sz="4000" b="0" i="0">
                <a:solidFill>
                  <a:srgbClr val="0F3049"/>
                </a:solidFill>
                <a:latin typeface="Century Gothic"/>
                <a:cs typeface="Century Gothic"/>
              </a:defRPr>
            </a:lvl1pPr>
          </a:lstStyle>
          <a:p>
            <a:r>
              <a:rPr lang="en-US" dirty="0"/>
              <a:t>CLICK TO EDIT MASTER TITLE STYLE</a:t>
            </a:r>
          </a:p>
        </p:txBody>
      </p:sp>
      <p:sp>
        <p:nvSpPr>
          <p:cNvPr id="3" name="Content Placeholder 2"/>
          <p:cNvSpPr>
            <a:spLocks noGrp="1"/>
          </p:cNvSpPr>
          <p:nvPr>
            <p:ph idx="1"/>
          </p:nvPr>
        </p:nvSpPr>
        <p:spPr/>
        <p:txBody>
          <a:bodyPr/>
          <a:lstStyle>
            <a:lvl1pPr>
              <a:defRPr b="0" i="0">
                <a:solidFill>
                  <a:srgbClr val="0F3049"/>
                </a:solidFill>
                <a:latin typeface="Calibri Light"/>
                <a:cs typeface="Calibri Light"/>
              </a:defRPr>
            </a:lvl1pPr>
            <a:lvl2pPr>
              <a:defRPr b="0" i="0">
                <a:solidFill>
                  <a:srgbClr val="0F3049"/>
                </a:solidFill>
                <a:latin typeface="Calibri Light"/>
                <a:cs typeface="Calibri Light"/>
              </a:defRPr>
            </a:lvl2pPr>
            <a:lvl3pPr>
              <a:defRPr b="0" i="0">
                <a:solidFill>
                  <a:srgbClr val="0F3049"/>
                </a:solidFill>
                <a:latin typeface="Calibri Light"/>
                <a:cs typeface="Calibri Light"/>
              </a:defRPr>
            </a:lvl3pPr>
            <a:lvl4pPr>
              <a:defRPr b="0" i="0">
                <a:solidFill>
                  <a:srgbClr val="0F3049"/>
                </a:solidFill>
                <a:latin typeface="Calibri Light"/>
                <a:cs typeface="Calibri Light"/>
              </a:defRPr>
            </a:lvl4pPr>
            <a:lvl5pPr>
              <a:defRPr b="0" i="0">
                <a:solidFill>
                  <a:srgbClr val="0F3049"/>
                </a:solidFill>
                <a:latin typeface="Calibri Light"/>
                <a:cs typeface="Calibri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6"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1414902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4839"/>
            <a:ext cx="8229600" cy="728390"/>
          </a:xfrm>
        </p:spPr>
        <p:txBody>
          <a:bodyPr>
            <a:normAutofit/>
          </a:bodyPr>
          <a:lstStyle>
            <a:lvl1pPr>
              <a:defRPr sz="4000" b="0" i="0">
                <a:solidFill>
                  <a:srgbClr val="0F3049"/>
                </a:solidFill>
                <a:latin typeface="Century Gothic"/>
                <a:cs typeface="Century Gothic"/>
              </a:defRPr>
            </a:lvl1pPr>
          </a:lstStyle>
          <a:p>
            <a:r>
              <a:rPr lang="en-US" dirty="0"/>
              <a:t>CLICK TO EDIT MASTER TITLE STYLE</a:t>
            </a:r>
          </a:p>
        </p:txBody>
      </p:sp>
      <p:sp>
        <p:nvSpPr>
          <p:cNvPr id="3" name="Content Placeholder 2"/>
          <p:cNvSpPr>
            <a:spLocks noGrp="1"/>
          </p:cNvSpPr>
          <p:nvPr>
            <p:ph idx="1"/>
          </p:nvPr>
        </p:nvSpPr>
        <p:spPr/>
        <p:txBody>
          <a:bodyPr/>
          <a:lstStyle>
            <a:lvl1pPr>
              <a:defRPr b="0" i="0">
                <a:solidFill>
                  <a:srgbClr val="0F3049"/>
                </a:solidFill>
                <a:latin typeface="Calibri Light"/>
                <a:cs typeface="Calibri Light"/>
              </a:defRPr>
            </a:lvl1pPr>
            <a:lvl2pPr>
              <a:defRPr b="0" i="0">
                <a:solidFill>
                  <a:srgbClr val="0F3049"/>
                </a:solidFill>
                <a:latin typeface="Calibri Light"/>
                <a:cs typeface="Calibri Light"/>
              </a:defRPr>
            </a:lvl2pPr>
            <a:lvl3pPr>
              <a:defRPr b="0" i="0">
                <a:solidFill>
                  <a:srgbClr val="0F3049"/>
                </a:solidFill>
                <a:latin typeface="Calibri Light"/>
                <a:cs typeface="Calibri Light"/>
              </a:defRPr>
            </a:lvl3pPr>
            <a:lvl4pPr>
              <a:defRPr b="0" i="0">
                <a:solidFill>
                  <a:srgbClr val="0F3049"/>
                </a:solidFill>
                <a:latin typeface="Calibri Light"/>
                <a:cs typeface="Calibri Light"/>
              </a:defRPr>
            </a:lvl4pPr>
            <a:lvl5pPr>
              <a:defRPr b="0" i="0">
                <a:solidFill>
                  <a:srgbClr val="0F3049"/>
                </a:solidFill>
                <a:latin typeface="Calibri Light"/>
                <a:cs typeface="Calibri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5"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33376657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2_Title and Content">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334839"/>
            <a:ext cx="8229600" cy="728390"/>
          </a:xfrm>
        </p:spPr>
        <p:txBody>
          <a:bodyPr>
            <a:normAutofit/>
          </a:bodyPr>
          <a:lstStyle>
            <a:lvl1pPr>
              <a:defRPr sz="4000" b="0" i="0">
                <a:solidFill>
                  <a:srgbClr val="0F3049"/>
                </a:solidFill>
                <a:latin typeface="Century Gothic"/>
                <a:cs typeface="Century Gothic"/>
              </a:defRPr>
            </a:lvl1pPr>
          </a:lstStyle>
          <a:p>
            <a:r>
              <a:rPr lang="en-US" dirty="0"/>
              <a:t>CLICK TO EDIT MASTER TITLE STYLE</a:t>
            </a:r>
          </a:p>
        </p:txBody>
      </p:sp>
      <p:sp>
        <p:nvSpPr>
          <p:cNvPr id="3" name="Content Placeholder 2"/>
          <p:cNvSpPr>
            <a:spLocks noGrp="1"/>
          </p:cNvSpPr>
          <p:nvPr>
            <p:ph idx="1"/>
          </p:nvPr>
        </p:nvSpPr>
        <p:spPr/>
        <p:txBody>
          <a:bodyPr/>
          <a:lstStyle>
            <a:lvl1pPr>
              <a:defRPr b="0" i="0">
                <a:solidFill>
                  <a:srgbClr val="0F3049"/>
                </a:solidFill>
                <a:latin typeface="Calibri Light"/>
                <a:cs typeface="Calibri Light"/>
              </a:defRPr>
            </a:lvl1pPr>
            <a:lvl2pPr>
              <a:defRPr b="0" i="0">
                <a:solidFill>
                  <a:srgbClr val="0F3049"/>
                </a:solidFill>
                <a:latin typeface="Calibri Light"/>
                <a:cs typeface="Calibri Light"/>
              </a:defRPr>
            </a:lvl2pPr>
            <a:lvl3pPr>
              <a:defRPr b="0" i="0">
                <a:solidFill>
                  <a:srgbClr val="0F3049"/>
                </a:solidFill>
                <a:latin typeface="Calibri Light"/>
                <a:cs typeface="Calibri Light"/>
              </a:defRPr>
            </a:lvl3pPr>
            <a:lvl4pPr>
              <a:defRPr b="0" i="0">
                <a:solidFill>
                  <a:srgbClr val="0F3049"/>
                </a:solidFill>
                <a:latin typeface="Calibri Light"/>
                <a:cs typeface="Calibri Light"/>
              </a:defRPr>
            </a:lvl4pPr>
            <a:lvl5pPr>
              <a:defRPr b="0" i="0">
                <a:solidFill>
                  <a:srgbClr val="0F3049"/>
                </a:solidFill>
                <a:latin typeface="Calibri Light"/>
                <a:cs typeface="Calibri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p:cNvSpPr>
            <a:spLocks noGrp="1"/>
          </p:cNvSpPr>
          <p:nvPr>
            <p:ph type="ftr" sz="quarter" idx="11"/>
          </p:nvPr>
        </p:nvSpPr>
        <p:spPr>
          <a:xfrm>
            <a:off x="457200" y="4767263"/>
            <a:ext cx="2895600" cy="273844"/>
          </a:xfrm>
        </p:spPr>
        <p:txBody>
          <a:bodyPr/>
          <a:lstStyle>
            <a:lvl1pPr algn="l">
              <a:defRPr>
                <a:solidFill>
                  <a:schemeClr val="bg1"/>
                </a:solidFill>
              </a:defRPr>
            </a:lvl1pPr>
          </a:lstStyle>
          <a:p>
            <a:endParaRPr lang="en-US" dirty="0"/>
          </a:p>
        </p:txBody>
      </p:sp>
      <p:sp>
        <p:nvSpPr>
          <p:cNvPr id="5" name="Slide Number Placeholder 5"/>
          <p:cNvSpPr>
            <a:spLocks noGrp="1"/>
          </p:cNvSpPr>
          <p:nvPr>
            <p:ph type="sldNum" sz="quarter" idx="12"/>
          </p:nvPr>
        </p:nvSpPr>
        <p:spPr>
          <a:xfrm>
            <a:off x="8686800" y="4767263"/>
            <a:ext cx="382849" cy="273844"/>
          </a:xfrm>
        </p:spPr>
        <p:txBody>
          <a:bodyPr/>
          <a:lstStyle>
            <a:lvl1pPr>
              <a:defRPr>
                <a:solidFill>
                  <a:schemeClr val="bg1"/>
                </a:solidFill>
              </a:defRPr>
            </a:lvl1pPr>
          </a:lstStyle>
          <a:p>
            <a:fld id="{36AF9C3D-4A0C-2C46-B327-D69AC28B88B6}" type="slidenum">
              <a:rPr lang="en-US" smtClean="0"/>
              <a:pPr/>
              <a:t>‹#›</a:t>
            </a:fld>
            <a:endParaRPr lang="en-US"/>
          </a:p>
        </p:txBody>
      </p:sp>
    </p:spTree>
    <p:extLst>
      <p:ext uri="{BB962C8B-B14F-4D97-AF65-F5344CB8AC3E}">
        <p14:creationId xmlns:p14="http://schemas.microsoft.com/office/powerpoint/2010/main" val="3337665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929808CB-131B-9149-A615-56AFFCEDF4FF}" type="datetimeFigureOut">
              <a:rPr lang="en-US" smtClean="0"/>
              <a:t>4/9/2018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6AF9C3D-4A0C-2C46-B327-D69AC28B88B6}" type="slidenum">
              <a:rPr lang="en-US" smtClean="0"/>
              <a:t>‹#›</a:t>
            </a:fld>
            <a:endParaRPr lang="en-US"/>
          </a:p>
        </p:txBody>
      </p:sp>
    </p:spTree>
    <p:extLst>
      <p:ext uri="{BB962C8B-B14F-4D97-AF65-F5344CB8AC3E}">
        <p14:creationId xmlns:p14="http://schemas.microsoft.com/office/powerpoint/2010/main" val="253595609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50" r:id="rId7"/>
    <p:sldLayoutId id="2147483665" r:id="rId8"/>
    <p:sldLayoutId id="2147483666" r:id="rId9"/>
    <p:sldLayoutId id="2147483651" r:id="rId10"/>
    <p:sldLayoutId id="2147483667" r:id="rId11"/>
    <p:sldLayoutId id="2147483668" r:id="rId12"/>
    <p:sldLayoutId id="2147483669" r:id="rId13"/>
    <p:sldLayoutId id="2147483670" r:id="rId14"/>
    <p:sldLayoutId id="2147483671" r:id="rId15"/>
    <p:sldLayoutId id="2147483672" r:id="rId16"/>
    <p:sldLayoutId id="2147483652" r:id="rId17"/>
    <p:sldLayoutId id="2147483673" r:id="rId18"/>
    <p:sldLayoutId id="2147483674" r:id="rId19"/>
    <p:sldLayoutId id="2147483655" r:id="rId2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ISO/IEC_27001"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nvlpubs.nist.gov/nistpubs/SpecialPublications/NIST.SP.800-53Ar4.pdf" TargetMode="External"/><Relationship Id="rId2" Type="http://schemas.openxmlformats.org/officeDocument/2006/relationships/hyperlink" Target="https://en.wikipedia.org/wiki/NIST"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Determining Framework Requirements</a:t>
            </a:r>
          </a:p>
        </p:txBody>
      </p:sp>
      <p:sp>
        <p:nvSpPr>
          <p:cNvPr id="3" name="Subtitle 2"/>
          <p:cNvSpPr>
            <a:spLocks noGrp="1"/>
          </p:cNvSpPr>
          <p:nvPr>
            <p:ph type="subTitle" idx="1"/>
          </p:nvPr>
        </p:nvSpPr>
        <p:spPr/>
        <p:txBody>
          <a:bodyPr>
            <a:normAutofit fontScale="70000" lnSpcReduction="20000"/>
          </a:bodyPr>
          <a:lstStyle/>
          <a:p>
            <a:r>
              <a:rPr lang="en-US" dirty="0"/>
              <a:t>Plan, Do, Check, Act – Security Controls</a:t>
            </a:r>
          </a:p>
          <a:p>
            <a:r>
              <a:rPr lang="en-US" dirty="0"/>
              <a:t>Lisa Niles, CISSP, Director of Solutions Integrations</a:t>
            </a:r>
          </a:p>
        </p:txBody>
      </p:sp>
    </p:spTree>
    <p:extLst>
      <p:ext uri="{BB962C8B-B14F-4D97-AF65-F5344CB8AC3E}">
        <p14:creationId xmlns:p14="http://schemas.microsoft.com/office/powerpoint/2010/main" val="1871905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CDB4FCFB-C576-41F7-BEDF-F1E6145A6C52}"/>
              </a:ext>
            </a:extLst>
          </p:cNvPr>
          <p:cNvPicPr>
            <a:picLocks noGrp="1" noChangeAspect="1"/>
          </p:cNvPicPr>
          <p:nvPr>
            <p:ph idx="1"/>
          </p:nvPr>
        </p:nvPicPr>
        <p:blipFill>
          <a:blip r:embed="rId3"/>
          <a:stretch>
            <a:fillRect/>
          </a:stretch>
        </p:blipFill>
        <p:spPr>
          <a:xfrm>
            <a:off x="1070042" y="985393"/>
            <a:ext cx="7446803" cy="3699534"/>
          </a:xfrm>
          <a:prstGeom prst="rect">
            <a:avLst/>
          </a:prstGeom>
        </p:spPr>
      </p:pic>
      <p:sp>
        <p:nvSpPr>
          <p:cNvPr id="2" name="Title 1">
            <a:extLst>
              <a:ext uri="{FF2B5EF4-FFF2-40B4-BE49-F238E27FC236}">
                <a16:creationId xmlns:a16="http://schemas.microsoft.com/office/drawing/2014/main" id="{FAAF5FDC-E633-4239-B91F-7E9466F0C8DF}"/>
              </a:ext>
            </a:extLst>
          </p:cNvPr>
          <p:cNvSpPr>
            <a:spLocks noGrp="1"/>
          </p:cNvSpPr>
          <p:nvPr>
            <p:ph type="title"/>
          </p:nvPr>
        </p:nvSpPr>
        <p:spPr>
          <a:xfrm>
            <a:off x="163286" y="334839"/>
            <a:ext cx="8980714" cy="728390"/>
          </a:xfrm>
        </p:spPr>
        <p:txBody>
          <a:bodyPr>
            <a:normAutofit fontScale="90000"/>
          </a:bodyPr>
          <a:lstStyle/>
          <a:p>
            <a:r>
              <a:rPr lang="en-US" dirty="0"/>
              <a:t>Determining Framework Requirements</a:t>
            </a:r>
          </a:p>
        </p:txBody>
      </p:sp>
    </p:spTree>
    <p:extLst>
      <p:ext uri="{BB962C8B-B14F-4D97-AF65-F5344CB8AC3E}">
        <p14:creationId xmlns:p14="http://schemas.microsoft.com/office/powerpoint/2010/main" val="3115584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6DDD4-4B0D-4461-B523-2A2ED0F371B1}"/>
              </a:ext>
            </a:extLst>
          </p:cNvPr>
          <p:cNvSpPr>
            <a:spLocks noGrp="1"/>
          </p:cNvSpPr>
          <p:nvPr>
            <p:ph type="title"/>
          </p:nvPr>
        </p:nvSpPr>
        <p:spPr>
          <a:xfrm>
            <a:off x="163285" y="334839"/>
            <a:ext cx="8773885" cy="728390"/>
          </a:xfrm>
        </p:spPr>
        <p:txBody>
          <a:bodyPr>
            <a:normAutofit fontScale="90000"/>
          </a:bodyPr>
          <a:lstStyle/>
          <a:p>
            <a:r>
              <a:rPr lang="en-US" dirty="0"/>
              <a:t>Determining Framework Requirements</a:t>
            </a:r>
          </a:p>
        </p:txBody>
      </p:sp>
      <p:pic>
        <p:nvPicPr>
          <p:cNvPr id="7" name="Content Placeholder 6">
            <a:extLst>
              <a:ext uri="{FF2B5EF4-FFF2-40B4-BE49-F238E27FC236}">
                <a16:creationId xmlns:a16="http://schemas.microsoft.com/office/drawing/2014/main" id="{1809DE23-0469-4041-BB04-DEDDE9B75EAF}"/>
              </a:ext>
            </a:extLst>
          </p:cNvPr>
          <p:cNvPicPr>
            <a:picLocks noGrp="1" noChangeAspect="1"/>
          </p:cNvPicPr>
          <p:nvPr>
            <p:ph idx="1"/>
          </p:nvPr>
        </p:nvPicPr>
        <p:blipFill>
          <a:blip r:embed="rId3"/>
          <a:stretch>
            <a:fillRect/>
          </a:stretch>
        </p:blipFill>
        <p:spPr>
          <a:xfrm>
            <a:off x="2306522" y="1150779"/>
            <a:ext cx="4361818" cy="3530996"/>
          </a:xfrm>
          <a:prstGeom prst="rect">
            <a:avLst/>
          </a:prstGeom>
        </p:spPr>
      </p:pic>
    </p:spTree>
    <p:extLst>
      <p:ext uri="{BB962C8B-B14F-4D97-AF65-F5344CB8AC3E}">
        <p14:creationId xmlns:p14="http://schemas.microsoft.com/office/powerpoint/2010/main" val="33007443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E2076-7436-4091-AE0E-E54D2A2BD2EA}"/>
              </a:ext>
            </a:extLst>
          </p:cNvPr>
          <p:cNvSpPr>
            <a:spLocks noGrp="1"/>
          </p:cNvSpPr>
          <p:nvPr>
            <p:ph type="title"/>
          </p:nvPr>
        </p:nvSpPr>
        <p:spPr>
          <a:xfrm>
            <a:off x="0" y="334839"/>
            <a:ext cx="9144000" cy="728390"/>
          </a:xfrm>
        </p:spPr>
        <p:txBody>
          <a:bodyPr>
            <a:normAutofit fontScale="90000"/>
          </a:bodyPr>
          <a:lstStyle/>
          <a:p>
            <a:r>
              <a:rPr lang="en-US" dirty="0"/>
              <a:t>Determining Framework Requirements</a:t>
            </a:r>
          </a:p>
        </p:txBody>
      </p:sp>
      <p:sp>
        <p:nvSpPr>
          <p:cNvPr id="3" name="Content Placeholder 2">
            <a:extLst>
              <a:ext uri="{FF2B5EF4-FFF2-40B4-BE49-F238E27FC236}">
                <a16:creationId xmlns:a16="http://schemas.microsoft.com/office/drawing/2014/main" id="{CD3F2F48-2FF7-4AAD-A071-1C1BB551A8E1}"/>
              </a:ext>
            </a:extLst>
          </p:cNvPr>
          <p:cNvSpPr>
            <a:spLocks noGrp="1"/>
          </p:cNvSpPr>
          <p:nvPr>
            <p:ph idx="1"/>
          </p:nvPr>
        </p:nvSpPr>
        <p:spPr/>
        <p:txBody>
          <a:bodyPr/>
          <a:lstStyle/>
          <a:p>
            <a:r>
              <a:rPr lang="en-US" dirty="0"/>
              <a:t>4</a:t>
            </a:r>
            <a:r>
              <a:rPr lang="en-US" baseline="30000" dirty="0"/>
              <a:t>th      </a:t>
            </a:r>
            <a:r>
              <a:rPr lang="en-US" dirty="0"/>
              <a:t>Select the security solution vendors, and  prioritize investments for the best results.</a:t>
            </a:r>
            <a:endParaRPr lang="en-US" dirty="0">
              <a:solidFill>
                <a:schemeClr val="tx1"/>
              </a:solidFill>
            </a:endParaRPr>
          </a:p>
          <a:p>
            <a:endParaRPr lang="en-US" dirty="0"/>
          </a:p>
        </p:txBody>
      </p:sp>
      <p:pic>
        <p:nvPicPr>
          <p:cNvPr id="4" name="Picture 3">
            <a:extLst>
              <a:ext uri="{FF2B5EF4-FFF2-40B4-BE49-F238E27FC236}">
                <a16:creationId xmlns:a16="http://schemas.microsoft.com/office/drawing/2014/main" id="{E9A25A84-BA33-474B-A246-321536810767}"/>
              </a:ext>
            </a:extLst>
          </p:cNvPr>
          <p:cNvPicPr>
            <a:picLocks noChangeAspect="1"/>
          </p:cNvPicPr>
          <p:nvPr/>
        </p:nvPicPr>
        <p:blipFill>
          <a:blip r:embed="rId3"/>
          <a:stretch>
            <a:fillRect/>
          </a:stretch>
        </p:blipFill>
        <p:spPr>
          <a:xfrm>
            <a:off x="2866863" y="2719586"/>
            <a:ext cx="3410274" cy="1875037"/>
          </a:xfrm>
          <a:prstGeom prst="rect">
            <a:avLst/>
          </a:prstGeom>
        </p:spPr>
      </p:pic>
    </p:spTree>
    <p:extLst>
      <p:ext uri="{BB962C8B-B14F-4D97-AF65-F5344CB8AC3E}">
        <p14:creationId xmlns:p14="http://schemas.microsoft.com/office/powerpoint/2010/main" val="3617316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CD392-AE9C-4F98-93FD-A4F1E47B94F0}"/>
              </a:ext>
            </a:extLst>
          </p:cNvPr>
          <p:cNvSpPr>
            <a:spLocks noGrp="1"/>
          </p:cNvSpPr>
          <p:nvPr>
            <p:ph type="title"/>
          </p:nvPr>
        </p:nvSpPr>
        <p:spPr>
          <a:xfrm>
            <a:off x="97971" y="334839"/>
            <a:ext cx="9046029" cy="728390"/>
          </a:xfrm>
        </p:spPr>
        <p:txBody>
          <a:bodyPr>
            <a:normAutofit fontScale="90000"/>
          </a:bodyPr>
          <a:lstStyle/>
          <a:p>
            <a:r>
              <a:rPr lang="en-US" dirty="0"/>
              <a:t>Determining Framework Requirements</a:t>
            </a:r>
          </a:p>
        </p:txBody>
      </p:sp>
      <p:sp>
        <p:nvSpPr>
          <p:cNvPr id="3" name="Content Placeholder 2">
            <a:extLst>
              <a:ext uri="{FF2B5EF4-FFF2-40B4-BE49-F238E27FC236}">
                <a16:creationId xmlns:a16="http://schemas.microsoft.com/office/drawing/2014/main" id="{DAD6DF9C-09A0-407E-B568-B939D12ED5EF}"/>
              </a:ext>
            </a:extLst>
          </p:cNvPr>
          <p:cNvSpPr>
            <a:spLocks noGrp="1"/>
          </p:cNvSpPr>
          <p:nvPr>
            <p:ph idx="1"/>
          </p:nvPr>
        </p:nvSpPr>
        <p:spPr>
          <a:xfrm>
            <a:off x="457200" y="1585609"/>
            <a:ext cx="8229600" cy="3009014"/>
          </a:xfrm>
        </p:spPr>
        <p:txBody>
          <a:bodyPr>
            <a:normAutofit/>
          </a:bodyPr>
          <a:lstStyle/>
          <a:p>
            <a:pPr marL="0" indent="0" algn="ctr">
              <a:buNone/>
            </a:pPr>
            <a:r>
              <a:rPr lang="en-US" sz="6000" dirty="0"/>
              <a:t>Q&amp;A?</a:t>
            </a:r>
          </a:p>
        </p:txBody>
      </p:sp>
    </p:spTree>
    <p:extLst>
      <p:ext uri="{BB962C8B-B14F-4D97-AF65-F5344CB8AC3E}">
        <p14:creationId xmlns:p14="http://schemas.microsoft.com/office/powerpoint/2010/main" val="29740478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56A153-B738-4F4E-9098-5D09350382D0}"/>
              </a:ext>
            </a:extLst>
          </p:cNvPr>
          <p:cNvSpPr>
            <a:spLocks noGrp="1"/>
          </p:cNvSpPr>
          <p:nvPr>
            <p:ph idx="1"/>
          </p:nvPr>
        </p:nvSpPr>
        <p:spPr>
          <a:xfrm>
            <a:off x="457200" y="1614791"/>
            <a:ext cx="8229600" cy="2979832"/>
          </a:xfrm>
        </p:spPr>
        <p:txBody>
          <a:bodyPr>
            <a:normAutofit/>
          </a:bodyPr>
          <a:lstStyle/>
          <a:p>
            <a:pPr marL="0" indent="0" algn="ctr">
              <a:buNone/>
            </a:pPr>
            <a:r>
              <a:rPr lang="en-US" sz="6000" dirty="0"/>
              <a:t>Thank you!!</a:t>
            </a:r>
          </a:p>
        </p:txBody>
      </p:sp>
    </p:spTree>
    <p:extLst>
      <p:ext uri="{BB962C8B-B14F-4D97-AF65-F5344CB8AC3E}">
        <p14:creationId xmlns:p14="http://schemas.microsoft.com/office/powerpoint/2010/main" val="14608267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A7B5CB-1B5C-4098-93F2-EDA51CE3ACCD}"/>
              </a:ext>
            </a:extLst>
          </p:cNvPr>
          <p:cNvSpPr>
            <a:spLocks noGrp="1"/>
          </p:cNvSpPr>
          <p:nvPr>
            <p:ph type="title"/>
          </p:nvPr>
        </p:nvSpPr>
        <p:spPr>
          <a:xfrm>
            <a:off x="457200" y="334839"/>
            <a:ext cx="8625840" cy="728390"/>
          </a:xfrm>
        </p:spPr>
        <p:txBody>
          <a:bodyPr>
            <a:normAutofit fontScale="90000"/>
          </a:bodyPr>
          <a:lstStyle/>
          <a:p>
            <a:r>
              <a:rPr lang="en-US" dirty="0"/>
              <a:t>Determining Framework Requirements</a:t>
            </a:r>
          </a:p>
        </p:txBody>
      </p:sp>
      <p:sp>
        <p:nvSpPr>
          <p:cNvPr id="3" name="Content Placeholder 2">
            <a:extLst>
              <a:ext uri="{FF2B5EF4-FFF2-40B4-BE49-F238E27FC236}">
                <a16:creationId xmlns:a16="http://schemas.microsoft.com/office/drawing/2014/main" id="{46160681-9F41-4EEC-AD55-4762357E15F2}"/>
              </a:ext>
            </a:extLst>
          </p:cNvPr>
          <p:cNvSpPr>
            <a:spLocks noGrp="1"/>
          </p:cNvSpPr>
          <p:nvPr>
            <p:ph idx="1"/>
          </p:nvPr>
        </p:nvSpPr>
        <p:spPr/>
        <p:txBody>
          <a:bodyPr>
            <a:normAutofit/>
          </a:bodyPr>
          <a:lstStyle/>
          <a:p>
            <a:pPr marL="0" indent="0" algn="ctr">
              <a:buNone/>
            </a:pPr>
            <a:endParaRPr lang="en-US" sz="1400" b="1" dirty="0">
              <a:solidFill>
                <a:srgbClr val="FF0000"/>
              </a:solidFill>
            </a:endParaRPr>
          </a:p>
          <a:p>
            <a:pPr marL="0" indent="0" algn="ctr">
              <a:buNone/>
            </a:pPr>
            <a:r>
              <a:rPr lang="en-US" sz="3600" b="1" dirty="0">
                <a:solidFill>
                  <a:srgbClr val="FF0000"/>
                </a:solidFill>
              </a:rPr>
              <a:t>Am I doing the right things?</a:t>
            </a:r>
          </a:p>
        </p:txBody>
      </p:sp>
      <p:pic>
        <p:nvPicPr>
          <p:cNvPr id="4" name="Picture 3">
            <a:extLst>
              <a:ext uri="{FF2B5EF4-FFF2-40B4-BE49-F238E27FC236}">
                <a16:creationId xmlns:a16="http://schemas.microsoft.com/office/drawing/2014/main" id="{001A5522-DD69-49B8-9DFC-DCE6BC8B11F5}"/>
              </a:ext>
            </a:extLst>
          </p:cNvPr>
          <p:cNvPicPr>
            <a:picLocks noChangeAspect="1"/>
          </p:cNvPicPr>
          <p:nvPr/>
        </p:nvPicPr>
        <p:blipFill>
          <a:blip r:embed="rId3"/>
          <a:stretch>
            <a:fillRect/>
          </a:stretch>
        </p:blipFill>
        <p:spPr>
          <a:xfrm>
            <a:off x="3089445" y="2426221"/>
            <a:ext cx="2614913" cy="1778000"/>
          </a:xfrm>
          <a:prstGeom prst="rect">
            <a:avLst/>
          </a:prstGeom>
        </p:spPr>
      </p:pic>
    </p:spTree>
    <p:extLst>
      <p:ext uri="{BB962C8B-B14F-4D97-AF65-F5344CB8AC3E}">
        <p14:creationId xmlns:p14="http://schemas.microsoft.com/office/powerpoint/2010/main" val="2328748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89079F5-B60C-4E5A-8F6F-060CEC0B36A9}"/>
              </a:ext>
            </a:extLst>
          </p:cNvPr>
          <p:cNvSpPr/>
          <p:nvPr/>
        </p:nvSpPr>
        <p:spPr>
          <a:xfrm>
            <a:off x="561109" y="173677"/>
            <a:ext cx="3714008" cy="1999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a:buFont typeface="Arial" panose="020B0604020202020204" pitchFamily="34" charset="0"/>
              <a:buChar char="•"/>
            </a:pPr>
            <a:endParaRPr lang="en-US" sz="1350" dirty="0"/>
          </a:p>
        </p:txBody>
      </p:sp>
      <p:sp>
        <p:nvSpPr>
          <p:cNvPr id="10" name="Rectangle 9">
            <a:extLst>
              <a:ext uri="{FF2B5EF4-FFF2-40B4-BE49-F238E27FC236}">
                <a16:creationId xmlns:a16="http://schemas.microsoft.com/office/drawing/2014/main" id="{265493DE-650B-48FE-808B-5ECC02AFB4CB}"/>
              </a:ext>
            </a:extLst>
          </p:cNvPr>
          <p:cNvSpPr/>
          <p:nvPr/>
        </p:nvSpPr>
        <p:spPr>
          <a:xfrm>
            <a:off x="4830289" y="173677"/>
            <a:ext cx="3714008" cy="1999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a:buFont typeface="Arial" panose="020B0604020202020204" pitchFamily="34" charset="0"/>
              <a:buChar char="•"/>
            </a:pPr>
            <a:endParaRPr lang="en-US" sz="1350"/>
          </a:p>
        </p:txBody>
      </p:sp>
      <p:sp>
        <p:nvSpPr>
          <p:cNvPr id="11" name="Rectangle 10">
            <a:extLst>
              <a:ext uri="{FF2B5EF4-FFF2-40B4-BE49-F238E27FC236}">
                <a16:creationId xmlns:a16="http://schemas.microsoft.com/office/drawing/2014/main" id="{DF552412-8314-4C61-930E-C8B7061ED206}"/>
              </a:ext>
            </a:extLst>
          </p:cNvPr>
          <p:cNvSpPr/>
          <p:nvPr/>
        </p:nvSpPr>
        <p:spPr>
          <a:xfrm>
            <a:off x="561109" y="2614798"/>
            <a:ext cx="3714008" cy="1999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a:buFont typeface="Arial" panose="020B0604020202020204" pitchFamily="34" charset="0"/>
              <a:buChar char="•"/>
            </a:pPr>
            <a:endParaRPr lang="en-US" sz="1350"/>
          </a:p>
        </p:txBody>
      </p:sp>
      <p:sp>
        <p:nvSpPr>
          <p:cNvPr id="12" name="Rectangle 11">
            <a:extLst>
              <a:ext uri="{FF2B5EF4-FFF2-40B4-BE49-F238E27FC236}">
                <a16:creationId xmlns:a16="http://schemas.microsoft.com/office/drawing/2014/main" id="{DB94A9BD-6A8A-4284-A1A2-47DC7D0B6B56}"/>
              </a:ext>
            </a:extLst>
          </p:cNvPr>
          <p:cNvSpPr/>
          <p:nvPr/>
        </p:nvSpPr>
        <p:spPr>
          <a:xfrm>
            <a:off x="4830289" y="2614798"/>
            <a:ext cx="3714008" cy="19995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4313" indent="-214313" algn="ctr">
              <a:buFont typeface="Arial" panose="020B0604020202020204" pitchFamily="34" charset="0"/>
              <a:buChar char="•"/>
            </a:pPr>
            <a:endParaRPr lang="en-US" sz="1350"/>
          </a:p>
        </p:txBody>
      </p:sp>
      <p:sp>
        <p:nvSpPr>
          <p:cNvPr id="20" name="TextBox 19">
            <a:extLst>
              <a:ext uri="{FF2B5EF4-FFF2-40B4-BE49-F238E27FC236}">
                <a16:creationId xmlns:a16="http://schemas.microsoft.com/office/drawing/2014/main" id="{DAAFBE40-88D4-4B92-833B-3909601191C6}"/>
              </a:ext>
            </a:extLst>
          </p:cNvPr>
          <p:cNvSpPr txBox="1"/>
          <p:nvPr/>
        </p:nvSpPr>
        <p:spPr>
          <a:xfrm>
            <a:off x="746312" y="3198236"/>
            <a:ext cx="3097307" cy="1279133"/>
          </a:xfrm>
          <a:prstGeom prst="rect">
            <a:avLst/>
          </a:prstGeom>
          <a:noFill/>
        </p:spPr>
        <p:txBody>
          <a:bodyPr wrap="square" rtlCol="0">
            <a:spAutoFit/>
          </a:bodyPr>
          <a:lstStyle/>
          <a:p>
            <a:pPr>
              <a:lnSpc>
                <a:spcPct val="150000"/>
              </a:lnSpc>
            </a:pPr>
            <a:r>
              <a:rPr lang="en-US" sz="1050" b="1" dirty="0"/>
              <a:t>Act:</a:t>
            </a:r>
          </a:p>
          <a:p>
            <a:pPr>
              <a:lnSpc>
                <a:spcPct val="150000"/>
              </a:lnSpc>
            </a:pPr>
            <a:r>
              <a:rPr lang="en-US" sz="1050" dirty="0"/>
              <a:t>Take corrective and preventive actions, based on the results of the internal ISMS audit and management review or other relevant information, to achieve continual improvement of the ISMS.</a:t>
            </a:r>
          </a:p>
        </p:txBody>
      </p:sp>
      <p:sp>
        <p:nvSpPr>
          <p:cNvPr id="22" name="TextBox 21">
            <a:extLst>
              <a:ext uri="{FF2B5EF4-FFF2-40B4-BE49-F238E27FC236}">
                <a16:creationId xmlns:a16="http://schemas.microsoft.com/office/drawing/2014/main" id="{C338C45A-47C7-4389-9BD4-704D46298149}"/>
              </a:ext>
            </a:extLst>
          </p:cNvPr>
          <p:cNvSpPr txBox="1"/>
          <p:nvPr/>
        </p:nvSpPr>
        <p:spPr>
          <a:xfrm>
            <a:off x="746311" y="714453"/>
            <a:ext cx="3097307" cy="1279133"/>
          </a:xfrm>
          <a:prstGeom prst="rect">
            <a:avLst/>
          </a:prstGeom>
          <a:noFill/>
        </p:spPr>
        <p:txBody>
          <a:bodyPr wrap="square" rtlCol="0">
            <a:spAutoFit/>
          </a:bodyPr>
          <a:lstStyle/>
          <a:p>
            <a:pPr>
              <a:lnSpc>
                <a:spcPct val="150000"/>
              </a:lnSpc>
            </a:pPr>
            <a:r>
              <a:rPr lang="en-US" sz="1050" b="1" dirty="0"/>
              <a:t>Plan:</a:t>
            </a:r>
          </a:p>
          <a:p>
            <a:pPr>
              <a:lnSpc>
                <a:spcPct val="150000"/>
              </a:lnSpc>
            </a:pPr>
            <a:r>
              <a:rPr lang="en-US" sz="1050" dirty="0"/>
              <a:t>Establish ISMS policy, objectives, processes and procedures relevant to managing risk and improving information security to deliver results in accordance with an organization’s overall policies and objectives.</a:t>
            </a:r>
          </a:p>
        </p:txBody>
      </p:sp>
      <p:sp>
        <p:nvSpPr>
          <p:cNvPr id="23" name="TextBox 22">
            <a:extLst>
              <a:ext uri="{FF2B5EF4-FFF2-40B4-BE49-F238E27FC236}">
                <a16:creationId xmlns:a16="http://schemas.microsoft.com/office/drawing/2014/main" id="{97E4BFED-9615-4B93-914F-475361495040}"/>
              </a:ext>
            </a:extLst>
          </p:cNvPr>
          <p:cNvSpPr txBox="1"/>
          <p:nvPr/>
        </p:nvSpPr>
        <p:spPr>
          <a:xfrm>
            <a:off x="5242943" y="696700"/>
            <a:ext cx="3102703" cy="819455"/>
          </a:xfrm>
          <a:prstGeom prst="rect">
            <a:avLst/>
          </a:prstGeom>
          <a:noFill/>
        </p:spPr>
        <p:txBody>
          <a:bodyPr wrap="square" rtlCol="0">
            <a:spAutoFit/>
          </a:bodyPr>
          <a:lstStyle/>
          <a:p>
            <a:pPr>
              <a:lnSpc>
                <a:spcPct val="150000"/>
              </a:lnSpc>
            </a:pPr>
            <a:r>
              <a:rPr lang="en-US" sz="1050" b="1" dirty="0">
                <a:solidFill>
                  <a:srgbClr val="FF0000"/>
                </a:solidFill>
              </a:rPr>
              <a:t>Do:</a:t>
            </a:r>
          </a:p>
          <a:p>
            <a:pPr>
              <a:lnSpc>
                <a:spcPct val="150000"/>
              </a:lnSpc>
            </a:pPr>
            <a:r>
              <a:rPr lang="en-US" sz="1050" dirty="0">
                <a:solidFill>
                  <a:srgbClr val="FF0000"/>
                </a:solidFill>
              </a:rPr>
              <a:t>Implement and operate the ISMS policy, controls, processes, and procedures. </a:t>
            </a:r>
          </a:p>
        </p:txBody>
      </p:sp>
      <p:sp>
        <p:nvSpPr>
          <p:cNvPr id="24" name="TextBox 23">
            <a:extLst>
              <a:ext uri="{FF2B5EF4-FFF2-40B4-BE49-F238E27FC236}">
                <a16:creationId xmlns:a16="http://schemas.microsoft.com/office/drawing/2014/main" id="{EBF91C27-2040-4C27-90A2-380A4C9C2F28}"/>
              </a:ext>
            </a:extLst>
          </p:cNvPr>
          <p:cNvSpPr txBox="1"/>
          <p:nvPr/>
        </p:nvSpPr>
        <p:spPr>
          <a:xfrm>
            <a:off x="5318532" y="3176290"/>
            <a:ext cx="3079156" cy="1279133"/>
          </a:xfrm>
          <a:prstGeom prst="rect">
            <a:avLst/>
          </a:prstGeom>
          <a:noFill/>
        </p:spPr>
        <p:txBody>
          <a:bodyPr wrap="square" rtlCol="0">
            <a:spAutoFit/>
          </a:bodyPr>
          <a:lstStyle/>
          <a:p>
            <a:pPr>
              <a:lnSpc>
                <a:spcPct val="150000"/>
              </a:lnSpc>
            </a:pPr>
            <a:r>
              <a:rPr lang="en-US" sz="1050" b="1" dirty="0"/>
              <a:t>Check:</a:t>
            </a:r>
          </a:p>
          <a:p>
            <a:pPr>
              <a:lnSpc>
                <a:spcPct val="150000"/>
              </a:lnSpc>
            </a:pPr>
            <a:r>
              <a:rPr lang="en-US" sz="1050" dirty="0"/>
              <a:t>Assess and, where applicable, measure process performance against ISMS policy, objectives, and practical experience and report the results to management for review. </a:t>
            </a:r>
          </a:p>
        </p:txBody>
      </p:sp>
      <p:graphicFrame>
        <p:nvGraphicFramePr>
          <p:cNvPr id="17" name="Diagram 16">
            <a:extLst>
              <a:ext uri="{FF2B5EF4-FFF2-40B4-BE49-F238E27FC236}">
                <a16:creationId xmlns:a16="http://schemas.microsoft.com/office/drawing/2014/main" id="{6438E234-E754-4687-BEF6-591A15CBB440}"/>
              </a:ext>
            </a:extLst>
          </p:cNvPr>
          <p:cNvGraphicFramePr/>
          <p:nvPr>
            <p:extLst/>
          </p:nvPr>
        </p:nvGraphicFramePr>
        <p:xfrm>
          <a:off x="3120630" y="1514091"/>
          <a:ext cx="2858831" cy="19151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Arrow: Right 24">
            <a:extLst>
              <a:ext uri="{FF2B5EF4-FFF2-40B4-BE49-F238E27FC236}">
                <a16:creationId xmlns:a16="http://schemas.microsoft.com/office/drawing/2014/main" id="{C085AE07-4D0A-4F05-BE35-852A5AD106E0}"/>
              </a:ext>
            </a:extLst>
          </p:cNvPr>
          <p:cNvSpPr/>
          <p:nvPr/>
        </p:nvSpPr>
        <p:spPr>
          <a:xfrm>
            <a:off x="4275117" y="793377"/>
            <a:ext cx="555172" cy="56029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a:p>
        </p:txBody>
      </p:sp>
      <p:sp>
        <p:nvSpPr>
          <p:cNvPr id="26" name="Arrow: Right 25">
            <a:extLst>
              <a:ext uri="{FF2B5EF4-FFF2-40B4-BE49-F238E27FC236}">
                <a16:creationId xmlns:a16="http://schemas.microsoft.com/office/drawing/2014/main" id="{699DE3C8-3ED2-4DA9-8ACA-AFE57343D521}"/>
              </a:ext>
            </a:extLst>
          </p:cNvPr>
          <p:cNvSpPr/>
          <p:nvPr/>
        </p:nvSpPr>
        <p:spPr>
          <a:xfrm rot="5400000">
            <a:off x="6576209" y="2116567"/>
            <a:ext cx="436173" cy="56029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a:p>
        </p:txBody>
      </p:sp>
      <p:sp>
        <p:nvSpPr>
          <p:cNvPr id="27" name="Arrow: Right 26">
            <a:extLst>
              <a:ext uri="{FF2B5EF4-FFF2-40B4-BE49-F238E27FC236}">
                <a16:creationId xmlns:a16="http://schemas.microsoft.com/office/drawing/2014/main" id="{195EB061-3F2E-480C-96FF-34A443F8E022}"/>
              </a:ext>
            </a:extLst>
          </p:cNvPr>
          <p:cNvSpPr/>
          <p:nvPr/>
        </p:nvSpPr>
        <p:spPr>
          <a:xfrm rot="10800000">
            <a:off x="4275117" y="3525370"/>
            <a:ext cx="555172" cy="56029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a:p>
        </p:txBody>
      </p:sp>
      <p:sp>
        <p:nvSpPr>
          <p:cNvPr id="28" name="Arrow: Right 27">
            <a:extLst>
              <a:ext uri="{FF2B5EF4-FFF2-40B4-BE49-F238E27FC236}">
                <a16:creationId xmlns:a16="http://schemas.microsoft.com/office/drawing/2014/main" id="{69FA49B7-3C9B-4CE6-999F-38A8C170F494}"/>
              </a:ext>
            </a:extLst>
          </p:cNvPr>
          <p:cNvSpPr/>
          <p:nvPr/>
        </p:nvSpPr>
        <p:spPr>
          <a:xfrm rot="16200000">
            <a:off x="2031329" y="2109116"/>
            <a:ext cx="451070" cy="56029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sz="1350"/>
          </a:p>
        </p:txBody>
      </p:sp>
      <p:sp>
        <p:nvSpPr>
          <p:cNvPr id="29" name="TextBox 28">
            <a:extLst>
              <a:ext uri="{FF2B5EF4-FFF2-40B4-BE49-F238E27FC236}">
                <a16:creationId xmlns:a16="http://schemas.microsoft.com/office/drawing/2014/main" id="{DAE98D79-0474-4D39-9BA0-380C77074530}"/>
              </a:ext>
            </a:extLst>
          </p:cNvPr>
          <p:cNvSpPr txBox="1"/>
          <p:nvPr/>
        </p:nvSpPr>
        <p:spPr>
          <a:xfrm>
            <a:off x="3706905" y="2357721"/>
            <a:ext cx="1685365" cy="242374"/>
          </a:xfrm>
          <a:prstGeom prst="rect">
            <a:avLst/>
          </a:prstGeom>
          <a:noFill/>
        </p:spPr>
        <p:txBody>
          <a:bodyPr wrap="square" rtlCol="0">
            <a:spAutoFit/>
          </a:bodyPr>
          <a:lstStyle/>
          <a:p>
            <a:pPr algn="ctr"/>
            <a:r>
              <a:rPr lang="en-US" sz="975" dirty="0"/>
              <a:t>Information Security Program</a:t>
            </a:r>
          </a:p>
        </p:txBody>
      </p:sp>
      <p:sp>
        <p:nvSpPr>
          <p:cNvPr id="3" name="TextBox 2">
            <a:extLst>
              <a:ext uri="{FF2B5EF4-FFF2-40B4-BE49-F238E27FC236}">
                <a16:creationId xmlns:a16="http://schemas.microsoft.com/office/drawing/2014/main" id="{80D6D34E-AD7D-4AC0-B6D5-F2C6026963E9}"/>
              </a:ext>
            </a:extLst>
          </p:cNvPr>
          <p:cNvSpPr txBox="1"/>
          <p:nvPr/>
        </p:nvSpPr>
        <p:spPr>
          <a:xfrm>
            <a:off x="746312" y="294779"/>
            <a:ext cx="3230087" cy="369332"/>
          </a:xfrm>
          <a:prstGeom prst="rect">
            <a:avLst/>
          </a:prstGeom>
          <a:noFill/>
        </p:spPr>
        <p:txBody>
          <a:bodyPr wrap="square" rtlCol="0">
            <a:spAutoFit/>
          </a:bodyPr>
          <a:lstStyle/>
          <a:p>
            <a:r>
              <a:rPr lang="en-US" altLang="en-US" dirty="0">
                <a:latin typeface="Arial" panose="020B0604020202020204" pitchFamily="34" charset="0"/>
              </a:rPr>
              <a:t>Is my ISP effective? </a:t>
            </a:r>
          </a:p>
        </p:txBody>
      </p:sp>
      <p:sp>
        <p:nvSpPr>
          <p:cNvPr id="4" name="TextBox 3">
            <a:extLst>
              <a:ext uri="{FF2B5EF4-FFF2-40B4-BE49-F238E27FC236}">
                <a16:creationId xmlns:a16="http://schemas.microsoft.com/office/drawing/2014/main" id="{1D02DFFE-F83A-430D-B69E-1B29EC924DA1}"/>
              </a:ext>
            </a:extLst>
          </p:cNvPr>
          <p:cNvSpPr txBox="1"/>
          <p:nvPr/>
        </p:nvSpPr>
        <p:spPr>
          <a:xfrm>
            <a:off x="716627" y="2817595"/>
            <a:ext cx="3390869" cy="369332"/>
          </a:xfrm>
          <a:prstGeom prst="rect">
            <a:avLst/>
          </a:prstGeom>
          <a:noFill/>
        </p:spPr>
        <p:txBody>
          <a:bodyPr wrap="square" rtlCol="0">
            <a:spAutoFit/>
          </a:bodyPr>
          <a:lstStyle/>
          <a:p>
            <a:pPr lvl="0" defTabSz="914400" eaLnBrk="0" fontAlgn="base" hangingPunct="0">
              <a:spcBef>
                <a:spcPct val="0"/>
              </a:spcBef>
              <a:spcAft>
                <a:spcPct val="0"/>
              </a:spcAft>
            </a:pPr>
            <a:r>
              <a:rPr lang="en-US" altLang="en-US" dirty="0">
                <a:latin typeface="Arial" panose="020B0604020202020204" pitchFamily="34" charset="0"/>
              </a:rPr>
              <a:t>How do I measure progress? </a:t>
            </a:r>
          </a:p>
        </p:txBody>
      </p:sp>
      <p:sp>
        <p:nvSpPr>
          <p:cNvPr id="5" name="TextBox 4">
            <a:extLst>
              <a:ext uri="{FF2B5EF4-FFF2-40B4-BE49-F238E27FC236}">
                <a16:creationId xmlns:a16="http://schemas.microsoft.com/office/drawing/2014/main" id="{42A16EC0-71BE-414A-A1B3-1AC277A0BE38}"/>
              </a:ext>
            </a:extLst>
          </p:cNvPr>
          <p:cNvSpPr txBox="1"/>
          <p:nvPr/>
        </p:nvSpPr>
        <p:spPr>
          <a:xfrm>
            <a:off x="5453742" y="2576829"/>
            <a:ext cx="2405743" cy="560410"/>
          </a:xfrm>
          <a:prstGeom prst="rect">
            <a:avLst/>
          </a:prstGeom>
          <a:noFill/>
        </p:spPr>
        <p:txBody>
          <a:bodyPr wrap="square" rtlCol="0">
            <a:spAutoFit/>
          </a:bodyPr>
          <a:lstStyle/>
          <a:p>
            <a:pPr lvl="0" defTabSz="914400" eaLnBrk="0" fontAlgn="base" hangingPunct="0">
              <a:lnSpc>
                <a:spcPct val="200000"/>
              </a:lnSpc>
              <a:spcBef>
                <a:spcPct val="0"/>
              </a:spcBef>
              <a:spcAft>
                <a:spcPct val="0"/>
              </a:spcAft>
            </a:pPr>
            <a:r>
              <a:rPr lang="en-US" altLang="en-US" dirty="0">
                <a:latin typeface="Arial" panose="020B0604020202020204" pitchFamily="34" charset="0"/>
              </a:rPr>
              <a:t>Am I secure?</a:t>
            </a:r>
          </a:p>
        </p:txBody>
      </p:sp>
      <p:sp>
        <p:nvSpPr>
          <p:cNvPr id="6" name="TextBox 5">
            <a:extLst>
              <a:ext uri="{FF2B5EF4-FFF2-40B4-BE49-F238E27FC236}">
                <a16:creationId xmlns:a16="http://schemas.microsoft.com/office/drawing/2014/main" id="{60E1E219-0835-4053-9BBC-E10F1EE1791A}"/>
              </a:ext>
            </a:extLst>
          </p:cNvPr>
          <p:cNvSpPr txBox="1"/>
          <p:nvPr/>
        </p:nvSpPr>
        <p:spPr>
          <a:xfrm>
            <a:off x="5240177" y="315683"/>
            <a:ext cx="3354097" cy="369332"/>
          </a:xfrm>
          <a:prstGeom prst="rect">
            <a:avLst/>
          </a:prstGeom>
          <a:noFill/>
        </p:spPr>
        <p:txBody>
          <a:bodyPr wrap="square" rtlCol="0">
            <a:spAutoFit/>
          </a:bodyPr>
          <a:lstStyle/>
          <a:p>
            <a:r>
              <a:rPr lang="en-US" altLang="en-US" dirty="0">
                <a:solidFill>
                  <a:srgbClr val="FF0000"/>
                </a:solidFill>
                <a:latin typeface="Arial" panose="020B0604020202020204" pitchFamily="34" charset="0"/>
              </a:rPr>
              <a:t>Do I have the right controls?</a:t>
            </a:r>
          </a:p>
        </p:txBody>
      </p:sp>
    </p:spTree>
    <p:extLst>
      <p:ext uri="{BB962C8B-B14F-4D97-AF65-F5344CB8AC3E}">
        <p14:creationId xmlns:p14="http://schemas.microsoft.com/office/powerpoint/2010/main" val="240605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9C9F-A0F9-48CF-96E2-D96E2F0B6AB7}"/>
              </a:ext>
            </a:extLst>
          </p:cNvPr>
          <p:cNvSpPr>
            <a:spLocks noGrp="1"/>
          </p:cNvSpPr>
          <p:nvPr>
            <p:ph type="title"/>
          </p:nvPr>
        </p:nvSpPr>
        <p:spPr>
          <a:xfrm>
            <a:off x="239486" y="334839"/>
            <a:ext cx="8904514" cy="728390"/>
          </a:xfrm>
        </p:spPr>
        <p:txBody>
          <a:bodyPr>
            <a:normAutofit fontScale="90000"/>
          </a:bodyPr>
          <a:lstStyle/>
          <a:p>
            <a:r>
              <a:rPr lang="en-US" dirty="0"/>
              <a:t>Determining Framework Requirements</a:t>
            </a:r>
          </a:p>
        </p:txBody>
      </p:sp>
      <p:sp>
        <p:nvSpPr>
          <p:cNvPr id="4" name="Content Placeholder 3">
            <a:extLst>
              <a:ext uri="{FF2B5EF4-FFF2-40B4-BE49-F238E27FC236}">
                <a16:creationId xmlns:a16="http://schemas.microsoft.com/office/drawing/2014/main" id="{BBBC7A47-BEE3-4F82-A758-8621BBE89503}"/>
              </a:ext>
            </a:extLst>
          </p:cNvPr>
          <p:cNvSpPr>
            <a:spLocks noGrp="1"/>
          </p:cNvSpPr>
          <p:nvPr>
            <p:ph idx="1"/>
          </p:nvPr>
        </p:nvSpPr>
        <p:spPr/>
        <p:txBody>
          <a:bodyPr>
            <a:normAutofit/>
          </a:bodyPr>
          <a:lstStyle/>
          <a:p>
            <a:r>
              <a:rPr lang="en-US" dirty="0"/>
              <a:t>Your first step select a security framework.</a:t>
            </a:r>
          </a:p>
          <a:p>
            <a:pPr lvl="2"/>
            <a:r>
              <a:rPr lang="en-US" dirty="0"/>
              <a:t>NIST</a:t>
            </a:r>
          </a:p>
          <a:p>
            <a:pPr lvl="2"/>
            <a:r>
              <a:rPr lang="en-US" dirty="0"/>
              <a:t>CIS</a:t>
            </a:r>
          </a:p>
          <a:p>
            <a:pPr lvl="2"/>
            <a:r>
              <a:rPr lang="en-US" dirty="0"/>
              <a:t>ISO 27000-series</a:t>
            </a:r>
          </a:p>
          <a:p>
            <a:pPr lvl="2"/>
            <a:r>
              <a:rPr lang="en-US" dirty="0" err="1"/>
              <a:t>Cobit</a:t>
            </a:r>
            <a:endParaRPr lang="en-US" dirty="0"/>
          </a:p>
          <a:p>
            <a:pPr lvl="2"/>
            <a:r>
              <a:rPr lang="en-US" dirty="0"/>
              <a:t>HITRUST</a:t>
            </a:r>
          </a:p>
          <a:p>
            <a:pPr lvl="2"/>
            <a:r>
              <a:rPr lang="en-US" dirty="0" err="1"/>
              <a:t>FFIEC</a:t>
            </a:r>
            <a:endParaRPr lang="en-US" dirty="0"/>
          </a:p>
        </p:txBody>
      </p:sp>
      <p:pic>
        <p:nvPicPr>
          <p:cNvPr id="3" name="Picture 2">
            <a:extLst>
              <a:ext uri="{FF2B5EF4-FFF2-40B4-BE49-F238E27FC236}">
                <a16:creationId xmlns:a16="http://schemas.microsoft.com/office/drawing/2014/main" id="{AE80226F-2D5D-4777-9216-2F0A00C1109E}"/>
              </a:ext>
            </a:extLst>
          </p:cNvPr>
          <p:cNvPicPr>
            <a:picLocks noChangeAspect="1"/>
          </p:cNvPicPr>
          <p:nvPr/>
        </p:nvPicPr>
        <p:blipFill>
          <a:blip r:embed="rId3"/>
          <a:stretch>
            <a:fillRect/>
          </a:stretch>
        </p:blipFill>
        <p:spPr>
          <a:xfrm>
            <a:off x="5233804" y="2385304"/>
            <a:ext cx="2411813" cy="1676400"/>
          </a:xfrm>
          <a:prstGeom prst="rect">
            <a:avLst/>
          </a:prstGeom>
        </p:spPr>
      </p:pic>
    </p:spTree>
    <p:extLst>
      <p:ext uri="{BB962C8B-B14F-4D97-AF65-F5344CB8AC3E}">
        <p14:creationId xmlns:p14="http://schemas.microsoft.com/office/powerpoint/2010/main" val="24295445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61C4F17-6240-44FF-A7E5-46B9E5A94B82}"/>
              </a:ext>
            </a:extLst>
          </p:cNvPr>
          <p:cNvPicPr>
            <a:picLocks noChangeAspect="1"/>
          </p:cNvPicPr>
          <p:nvPr/>
        </p:nvPicPr>
        <p:blipFill>
          <a:blip r:embed="rId3"/>
          <a:stretch>
            <a:fillRect/>
          </a:stretch>
        </p:blipFill>
        <p:spPr>
          <a:xfrm>
            <a:off x="3103123" y="2037731"/>
            <a:ext cx="5173311" cy="2656757"/>
          </a:xfrm>
          <a:prstGeom prst="rect">
            <a:avLst/>
          </a:prstGeom>
        </p:spPr>
      </p:pic>
      <p:sp>
        <p:nvSpPr>
          <p:cNvPr id="2" name="Title 1">
            <a:extLst>
              <a:ext uri="{FF2B5EF4-FFF2-40B4-BE49-F238E27FC236}">
                <a16:creationId xmlns:a16="http://schemas.microsoft.com/office/drawing/2014/main" id="{77763F23-A8B6-488C-AF1C-AAF1996BFF12}"/>
              </a:ext>
            </a:extLst>
          </p:cNvPr>
          <p:cNvSpPr>
            <a:spLocks noGrp="1"/>
          </p:cNvSpPr>
          <p:nvPr>
            <p:ph type="title"/>
          </p:nvPr>
        </p:nvSpPr>
        <p:spPr>
          <a:xfrm>
            <a:off x="76200" y="334839"/>
            <a:ext cx="8984672" cy="728390"/>
          </a:xfrm>
        </p:spPr>
        <p:txBody>
          <a:bodyPr>
            <a:normAutofit fontScale="90000"/>
          </a:bodyPr>
          <a:lstStyle/>
          <a:p>
            <a:r>
              <a:rPr lang="en-US" dirty="0"/>
              <a:t>Determining Framework Requirements</a:t>
            </a:r>
          </a:p>
        </p:txBody>
      </p:sp>
      <p:sp>
        <p:nvSpPr>
          <p:cNvPr id="3" name="Content Placeholder 2">
            <a:extLst>
              <a:ext uri="{FF2B5EF4-FFF2-40B4-BE49-F238E27FC236}">
                <a16:creationId xmlns:a16="http://schemas.microsoft.com/office/drawing/2014/main" id="{DCC0F5A7-C479-4A3E-91B6-5A8667B7441C}"/>
              </a:ext>
            </a:extLst>
          </p:cNvPr>
          <p:cNvSpPr>
            <a:spLocks noGrp="1"/>
          </p:cNvSpPr>
          <p:nvPr>
            <p:ph idx="1"/>
          </p:nvPr>
        </p:nvSpPr>
        <p:spPr>
          <a:xfrm>
            <a:off x="457199" y="1200151"/>
            <a:ext cx="8603673" cy="3394472"/>
          </a:xfrm>
        </p:spPr>
        <p:txBody>
          <a:bodyPr>
            <a:normAutofit/>
          </a:bodyPr>
          <a:lstStyle/>
          <a:p>
            <a:r>
              <a:rPr lang="en-US" b="1" dirty="0">
                <a:solidFill>
                  <a:schemeClr val="tx1"/>
                </a:solidFill>
              </a:rPr>
              <a:t>2</a:t>
            </a:r>
            <a:r>
              <a:rPr lang="en-US" b="1" baseline="30000" dirty="0">
                <a:solidFill>
                  <a:schemeClr val="tx1"/>
                </a:solidFill>
              </a:rPr>
              <a:t>nd</a:t>
            </a:r>
            <a:r>
              <a:rPr lang="en-US" b="1" dirty="0">
                <a:solidFill>
                  <a:schemeClr val="tx1"/>
                </a:solidFill>
              </a:rPr>
              <a:t> Choose a maturity model</a:t>
            </a:r>
          </a:p>
          <a:p>
            <a:pPr lvl="1">
              <a:spcBef>
                <a:spcPts val="0"/>
              </a:spcBef>
            </a:pPr>
            <a:r>
              <a:rPr lang="en-US" dirty="0">
                <a:solidFill>
                  <a:schemeClr val="tx1"/>
                </a:solidFill>
              </a:rPr>
              <a:t>Focuses on your security program’s implementation and management </a:t>
            </a:r>
          </a:p>
          <a:p>
            <a:pPr marL="457200" lvl="1" indent="0">
              <a:spcBef>
                <a:spcPts val="0"/>
              </a:spcBef>
              <a:buNone/>
            </a:pPr>
            <a:r>
              <a:rPr lang="en-US" dirty="0">
                <a:solidFill>
                  <a:schemeClr val="tx1"/>
                </a:solidFill>
              </a:rPr>
              <a:t>   of security.</a:t>
            </a:r>
          </a:p>
          <a:p>
            <a:endParaRPr lang="en-US" dirty="0"/>
          </a:p>
        </p:txBody>
      </p:sp>
    </p:spTree>
    <p:extLst>
      <p:ext uri="{BB962C8B-B14F-4D97-AF65-F5344CB8AC3E}">
        <p14:creationId xmlns:p14="http://schemas.microsoft.com/office/powerpoint/2010/main" val="3933536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D3408-1EE5-4EA7-B045-579AF29BAF57}"/>
              </a:ext>
            </a:extLst>
          </p:cNvPr>
          <p:cNvSpPr>
            <a:spLocks noGrp="1"/>
          </p:cNvSpPr>
          <p:nvPr>
            <p:ph type="title"/>
          </p:nvPr>
        </p:nvSpPr>
        <p:spPr>
          <a:xfrm>
            <a:off x="-1" y="334839"/>
            <a:ext cx="9013371" cy="728390"/>
          </a:xfrm>
        </p:spPr>
        <p:txBody>
          <a:bodyPr>
            <a:normAutofit fontScale="90000"/>
          </a:bodyPr>
          <a:lstStyle/>
          <a:p>
            <a:r>
              <a:rPr lang="en-US" dirty="0"/>
              <a:t>Determining Framework Requirements</a:t>
            </a:r>
          </a:p>
        </p:txBody>
      </p:sp>
      <p:pic>
        <p:nvPicPr>
          <p:cNvPr id="4" name="Content Placeholder 3">
            <a:extLst>
              <a:ext uri="{FF2B5EF4-FFF2-40B4-BE49-F238E27FC236}">
                <a16:creationId xmlns:a16="http://schemas.microsoft.com/office/drawing/2014/main" id="{7DD8E39E-7352-46C5-86CC-B52FF6025B87}"/>
              </a:ext>
            </a:extLst>
          </p:cNvPr>
          <p:cNvPicPr>
            <a:picLocks noGrp="1" noChangeAspect="1"/>
          </p:cNvPicPr>
          <p:nvPr>
            <p:ph idx="1"/>
          </p:nvPr>
        </p:nvPicPr>
        <p:blipFill>
          <a:blip r:embed="rId3"/>
          <a:stretch>
            <a:fillRect/>
          </a:stretch>
        </p:blipFill>
        <p:spPr>
          <a:xfrm>
            <a:off x="1967616" y="1200150"/>
            <a:ext cx="5208768" cy="3394075"/>
          </a:xfrm>
          <a:prstGeom prst="rect">
            <a:avLst/>
          </a:prstGeom>
        </p:spPr>
      </p:pic>
    </p:spTree>
    <p:extLst>
      <p:ext uri="{BB962C8B-B14F-4D97-AF65-F5344CB8AC3E}">
        <p14:creationId xmlns:p14="http://schemas.microsoft.com/office/powerpoint/2010/main" val="123188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049C9F-A0F9-48CF-96E2-D96E2F0B6AB7}"/>
              </a:ext>
            </a:extLst>
          </p:cNvPr>
          <p:cNvSpPr>
            <a:spLocks noGrp="1"/>
          </p:cNvSpPr>
          <p:nvPr>
            <p:ph type="title"/>
          </p:nvPr>
        </p:nvSpPr>
        <p:spPr/>
        <p:txBody>
          <a:bodyPr/>
          <a:lstStyle/>
          <a:p>
            <a:r>
              <a:rPr lang="en-US" dirty="0"/>
              <a:t>CIS Top 20 Controls List </a:t>
            </a:r>
          </a:p>
        </p:txBody>
      </p:sp>
      <p:graphicFrame>
        <p:nvGraphicFramePr>
          <p:cNvPr id="12" name="Content Placeholder 11">
            <a:extLst>
              <a:ext uri="{FF2B5EF4-FFF2-40B4-BE49-F238E27FC236}">
                <a16:creationId xmlns:a16="http://schemas.microsoft.com/office/drawing/2014/main" id="{5C8C0D7C-10B0-4787-AE82-237C3624C1C5}"/>
              </a:ext>
            </a:extLst>
          </p:cNvPr>
          <p:cNvGraphicFramePr>
            <a:graphicFrameLocks noGrp="1"/>
          </p:cNvGraphicFramePr>
          <p:nvPr>
            <p:ph idx="1"/>
            <p:extLst>
              <p:ext uri="{D42A27DB-BD31-4B8C-83A1-F6EECF244321}">
                <p14:modId xmlns:p14="http://schemas.microsoft.com/office/powerpoint/2010/main" val="3797907109"/>
              </p:ext>
            </p:extLst>
          </p:nvPr>
        </p:nvGraphicFramePr>
        <p:xfrm>
          <a:off x="1625754" y="991732"/>
          <a:ext cx="5892491" cy="3688080"/>
        </p:xfrm>
        <a:graphic>
          <a:graphicData uri="http://schemas.openxmlformats.org/drawingml/2006/table">
            <a:tbl>
              <a:tblPr firstRow="1" firstCol="1" bandRow="1">
                <a:tableStyleId>{125E5076-3810-47DD-B79F-674D7AD40C01}</a:tableStyleId>
              </a:tblPr>
              <a:tblGrid>
                <a:gridCol w="2819825">
                  <a:extLst>
                    <a:ext uri="{9D8B030D-6E8A-4147-A177-3AD203B41FA5}">
                      <a16:colId xmlns:a16="http://schemas.microsoft.com/office/drawing/2014/main" val="3064607460"/>
                    </a:ext>
                  </a:extLst>
                </a:gridCol>
                <a:gridCol w="3072666">
                  <a:extLst>
                    <a:ext uri="{9D8B030D-6E8A-4147-A177-3AD203B41FA5}">
                      <a16:colId xmlns:a16="http://schemas.microsoft.com/office/drawing/2014/main" val="3811837348"/>
                    </a:ext>
                  </a:extLst>
                </a:gridCol>
              </a:tblGrid>
              <a:tr h="161623">
                <a:tc>
                  <a:txBody>
                    <a:bodyPr/>
                    <a:lstStyle/>
                    <a:p>
                      <a:pPr marL="0" marR="0">
                        <a:spcBef>
                          <a:spcPts val="0"/>
                        </a:spcBef>
                        <a:spcAft>
                          <a:spcPts val="0"/>
                        </a:spcAft>
                      </a:pPr>
                      <a:r>
                        <a:rPr lang="en-US" sz="1100">
                          <a:effectLst/>
                        </a:rPr>
                        <a:t>Controls:</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tc>
                  <a:txBody>
                    <a:bodyPr/>
                    <a:lstStyle/>
                    <a:p>
                      <a:pPr marL="0" marR="0">
                        <a:spcBef>
                          <a:spcPts val="0"/>
                        </a:spcBef>
                        <a:spcAft>
                          <a:spcPts val="0"/>
                        </a:spcAft>
                      </a:pPr>
                      <a:r>
                        <a:rPr lang="en-US" sz="1100" dirty="0">
                          <a:effectLst/>
                        </a:rPr>
                        <a:t>Controls:</a:t>
                      </a:r>
                      <a:endParaRPr lang="en-US" sz="1100" dirty="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extLst>
                  <a:ext uri="{0D108BD9-81ED-4DB2-BD59-A6C34878D82A}">
                    <a16:rowId xmlns:a16="http://schemas.microsoft.com/office/drawing/2014/main" val="1290048100"/>
                  </a:ext>
                </a:extLst>
              </a:tr>
              <a:tr h="161623">
                <a:tc>
                  <a:txBody>
                    <a:bodyPr/>
                    <a:lstStyle/>
                    <a:p>
                      <a:pPr marL="0" marR="0">
                        <a:spcBef>
                          <a:spcPts val="0"/>
                        </a:spcBef>
                        <a:spcAft>
                          <a:spcPts val="0"/>
                        </a:spcAft>
                      </a:pPr>
                      <a:r>
                        <a:rPr lang="en-US" sz="1100">
                          <a:effectLst/>
                        </a:rPr>
                        <a:t>Active Device Discovery System</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tc>
                  <a:txBody>
                    <a:bodyPr/>
                    <a:lstStyle/>
                    <a:p>
                      <a:pPr marL="0" marR="0">
                        <a:spcBef>
                          <a:spcPts val="0"/>
                        </a:spcBef>
                        <a:spcAft>
                          <a:spcPts val="0"/>
                        </a:spcAft>
                      </a:pPr>
                      <a:r>
                        <a:rPr lang="en-US" sz="1100">
                          <a:effectLst/>
                        </a:rPr>
                        <a:t>Endpoint Protection System</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extLst>
                  <a:ext uri="{0D108BD9-81ED-4DB2-BD59-A6C34878D82A}">
                    <a16:rowId xmlns:a16="http://schemas.microsoft.com/office/drawing/2014/main" val="3375696962"/>
                  </a:ext>
                </a:extLst>
              </a:tr>
              <a:tr h="161623">
                <a:tc>
                  <a:txBody>
                    <a:bodyPr/>
                    <a:lstStyle/>
                    <a:p>
                      <a:pPr marL="0" marR="0">
                        <a:spcBef>
                          <a:spcPts val="0"/>
                        </a:spcBef>
                        <a:spcAft>
                          <a:spcPts val="0"/>
                        </a:spcAft>
                      </a:pPr>
                      <a:r>
                        <a:rPr lang="en-US" sz="1100">
                          <a:effectLst/>
                        </a:rPr>
                        <a:t>Passive Device Discovery System</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tc>
                  <a:txBody>
                    <a:bodyPr/>
                    <a:lstStyle/>
                    <a:p>
                      <a:pPr marL="0" marR="0">
                        <a:spcBef>
                          <a:spcPts val="0"/>
                        </a:spcBef>
                        <a:spcAft>
                          <a:spcPts val="0"/>
                        </a:spcAft>
                      </a:pPr>
                      <a:r>
                        <a:rPr lang="en-US" sz="1100">
                          <a:effectLst/>
                        </a:rPr>
                        <a:t>Host Based Firewall</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extLst>
                  <a:ext uri="{0D108BD9-81ED-4DB2-BD59-A6C34878D82A}">
                    <a16:rowId xmlns:a16="http://schemas.microsoft.com/office/drawing/2014/main" val="503886853"/>
                  </a:ext>
                </a:extLst>
              </a:tr>
              <a:tr h="161623">
                <a:tc>
                  <a:txBody>
                    <a:bodyPr/>
                    <a:lstStyle/>
                    <a:p>
                      <a:pPr marL="0" marR="0">
                        <a:spcBef>
                          <a:spcPts val="0"/>
                        </a:spcBef>
                        <a:spcAft>
                          <a:spcPts val="0"/>
                        </a:spcAft>
                      </a:pPr>
                      <a:r>
                        <a:rPr lang="en-US" sz="1100">
                          <a:effectLst/>
                        </a:rPr>
                        <a:t>Log Management System / SIEM</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tc>
                  <a:txBody>
                    <a:bodyPr/>
                    <a:lstStyle/>
                    <a:p>
                      <a:pPr marL="0" marR="0">
                        <a:spcBef>
                          <a:spcPts val="0"/>
                        </a:spcBef>
                        <a:spcAft>
                          <a:spcPts val="0"/>
                        </a:spcAft>
                      </a:pPr>
                      <a:r>
                        <a:rPr lang="en-US" sz="1100">
                          <a:effectLst/>
                        </a:rPr>
                        <a:t>Application Aware Firewall</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extLst>
                  <a:ext uri="{0D108BD9-81ED-4DB2-BD59-A6C34878D82A}">
                    <a16:rowId xmlns:a16="http://schemas.microsoft.com/office/drawing/2014/main" val="229671794"/>
                  </a:ext>
                </a:extLst>
              </a:tr>
              <a:tr h="161623">
                <a:tc>
                  <a:txBody>
                    <a:bodyPr/>
                    <a:lstStyle/>
                    <a:p>
                      <a:pPr marL="0" marR="0">
                        <a:spcBef>
                          <a:spcPts val="0"/>
                        </a:spcBef>
                        <a:spcAft>
                          <a:spcPts val="0"/>
                        </a:spcAft>
                      </a:pPr>
                      <a:r>
                        <a:rPr lang="en-US" sz="1100">
                          <a:effectLst/>
                        </a:rPr>
                        <a:t>Asset Inventory System</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tc>
                  <a:txBody>
                    <a:bodyPr/>
                    <a:lstStyle/>
                    <a:p>
                      <a:pPr marL="0" marR="0">
                        <a:spcBef>
                          <a:spcPts val="0"/>
                        </a:spcBef>
                        <a:spcAft>
                          <a:spcPts val="0"/>
                        </a:spcAft>
                      </a:pPr>
                      <a:r>
                        <a:rPr lang="en-US" sz="1100">
                          <a:effectLst/>
                        </a:rPr>
                        <a:t>Backup / Recovery System</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extLst>
                  <a:ext uri="{0D108BD9-81ED-4DB2-BD59-A6C34878D82A}">
                    <a16:rowId xmlns:a16="http://schemas.microsoft.com/office/drawing/2014/main" val="3203848719"/>
                  </a:ext>
                </a:extLst>
              </a:tr>
              <a:tr h="161623">
                <a:tc>
                  <a:txBody>
                    <a:bodyPr/>
                    <a:lstStyle/>
                    <a:p>
                      <a:pPr marL="0" marR="0">
                        <a:spcBef>
                          <a:spcPts val="0"/>
                        </a:spcBef>
                        <a:spcAft>
                          <a:spcPts val="0"/>
                        </a:spcAft>
                      </a:pPr>
                      <a:r>
                        <a:rPr lang="en-US" sz="1100">
                          <a:effectLst/>
                        </a:rPr>
                        <a:t>Network Level Authentication (NLA)</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tc>
                  <a:txBody>
                    <a:bodyPr/>
                    <a:lstStyle/>
                    <a:p>
                      <a:pPr marL="0" marR="0">
                        <a:spcBef>
                          <a:spcPts val="0"/>
                        </a:spcBef>
                        <a:spcAft>
                          <a:spcPts val="0"/>
                        </a:spcAft>
                      </a:pPr>
                      <a:r>
                        <a:rPr lang="en-US" sz="1100">
                          <a:effectLst/>
                        </a:rPr>
                        <a:t>Network Device Management System</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extLst>
                  <a:ext uri="{0D108BD9-81ED-4DB2-BD59-A6C34878D82A}">
                    <a16:rowId xmlns:a16="http://schemas.microsoft.com/office/drawing/2014/main" val="2440498659"/>
                  </a:ext>
                </a:extLst>
              </a:tr>
              <a:tr h="161623">
                <a:tc>
                  <a:txBody>
                    <a:bodyPr/>
                    <a:lstStyle/>
                    <a:p>
                      <a:pPr marL="0" marR="0">
                        <a:spcBef>
                          <a:spcPts val="0"/>
                        </a:spcBef>
                        <a:spcAft>
                          <a:spcPts val="0"/>
                        </a:spcAft>
                      </a:pPr>
                      <a:r>
                        <a:rPr lang="en-US" sz="1100">
                          <a:effectLst/>
                        </a:rPr>
                        <a:t>Public Key Infrastructure (PKI)</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tc>
                  <a:txBody>
                    <a:bodyPr/>
                    <a:lstStyle/>
                    <a:p>
                      <a:pPr marL="0" marR="0">
                        <a:spcBef>
                          <a:spcPts val="0"/>
                        </a:spcBef>
                        <a:spcAft>
                          <a:spcPts val="0"/>
                        </a:spcAft>
                      </a:pPr>
                      <a:r>
                        <a:rPr lang="en-US" sz="1100">
                          <a:effectLst/>
                        </a:rPr>
                        <a:t>Network Packet Capture System</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extLst>
                  <a:ext uri="{0D108BD9-81ED-4DB2-BD59-A6C34878D82A}">
                    <a16:rowId xmlns:a16="http://schemas.microsoft.com/office/drawing/2014/main" val="3802391343"/>
                  </a:ext>
                </a:extLst>
              </a:tr>
              <a:tr h="161623">
                <a:tc>
                  <a:txBody>
                    <a:bodyPr/>
                    <a:lstStyle/>
                    <a:p>
                      <a:pPr marL="0" marR="0">
                        <a:spcBef>
                          <a:spcPts val="0"/>
                        </a:spcBef>
                        <a:spcAft>
                          <a:spcPts val="0"/>
                        </a:spcAft>
                      </a:pPr>
                      <a:r>
                        <a:rPr lang="en-US" sz="1100">
                          <a:effectLst/>
                        </a:rPr>
                        <a:t>Software Application Inventory</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tc>
                  <a:txBody>
                    <a:bodyPr/>
                    <a:lstStyle/>
                    <a:p>
                      <a:pPr marL="0" marR="0">
                        <a:spcBef>
                          <a:spcPts val="0"/>
                        </a:spcBef>
                        <a:spcAft>
                          <a:spcPts val="0"/>
                        </a:spcAft>
                      </a:pPr>
                      <a:r>
                        <a:rPr lang="en-US" sz="1100">
                          <a:effectLst/>
                        </a:rPr>
                        <a:t>Network Based Intrusion Detection System (NIDS)</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extLst>
                  <a:ext uri="{0D108BD9-81ED-4DB2-BD59-A6C34878D82A}">
                    <a16:rowId xmlns:a16="http://schemas.microsoft.com/office/drawing/2014/main" val="331235259"/>
                  </a:ext>
                </a:extLst>
              </a:tr>
              <a:tr h="161623">
                <a:tc>
                  <a:txBody>
                    <a:bodyPr/>
                    <a:lstStyle/>
                    <a:p>
                      <a:pPr marL="0" marR="0">
                        <a:spcBef>
                          <a:spcPts val="0"/>
                        </a:spcBef>
                        <a:spcAft>
                          <a:spcPts val="0"/>
                        </a:spcAft>
                      </a:pPr>
                      <a:r>
                        <a:rPr lang="en-US" sz="1100">
                          <a:effectLst/>
                        </a:rPr>
                        <a:t>Software Whitelisting System</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tc>
                  <a:txBody>
                    <a:bodyPr/>
                    <a:lstStyle/>
                    <a:p>
                      <a:pPr marL="0" marR="0">
                        <a:spcBef>
                          <a:spcPts val="0"/>
                        </a:spcBef>
                        <a:spcAft>
                          <a:spcPts val="0"/>
                        </a:spcAft>
                      </a:pPr>
                      <a:r>
                        <a:rPr lang="en-US" sz="1100">
                          <a:effectLst/>
                        </a:rPr>
                        <a:t>Network Based Intrusion Prevention System (IPS)</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extLst>
                  <a:ext uri="{0D108BD9-81ED-4DB2-BD59-A6C34878D82A}">
                    <a16:rowId xmlns:a16="http://schemas.microsoft.com/office/drawing/2014/main" val="2638480158"/>
                  </a:ext>
                </a:extLst>
              </a:tr>
              <a:tr h="161623">
                <a:tc>
                  <a:txBody>
                    <a:bodyPr/>
                    <a:lstStyle/>
                    <a:p>
                      <a:pPr marL="0" marR="0">
                        <a:spcBef>
                          <a:spcPts val="0"/>
                        </a:spcBef>
                        <a:spcAft>
                          <a:spcPts val="0"/>
                        </a:spcAft>
                      </a:pPr>
                      <a:r>
                        <a:rPr lang="en-US" sz="1100">
                          <a:effectLst/>
                        </a:rPr>
                        <a:t>Network Firewall / Access Control System</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tc>
                  <a:txBody>
                    <a:bodyPr/>
                    <a:lstStyle/>
                    <a:p>
                      <a:pPr marL="0" marR="0">
                        <a:spcBef>
                          <a:spcPts val="0"/>
                        </a:spcBef>
                        <a:spcAft>
                          <a:spcPts val="0"/>
                        </a:spcAft>
                      </a:pPr>
                      <a:r>
                        <a:rPr lang="en-US" sz="1100">
                          <a:effectLst/>
                        </a:rPr>
                        <a:t>Data Inventory / Classification System</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extLst>
                  <a:ext uri="{0D108BD9-81ED-4DB2-BD59-A6C34878D82A}">
                    <a16:rowId xmlns:a16="http://schemas.microsoft.com/office/drawing/2014/main" val="2358926567"/>
                  </a:ext>
                </a:extLst>
              </a:tr>
              <a:tr h="161623">
                <a:tc>
                  <a:txBody>
                    <a:bodyPr/>
                    <a:lstStyle/>
                    <a:p>
                      <a:pPr marL="0" marR="0">
                        <a:spcBef>
                          <a:spcPts val="0"/>
                        </a:spcBef>
                        <a:spcAft>
                          <a:spcPts val="0"/>
                        </a:spcAft>
                      </a:pPr>
                      <a:r>
                        <a:rPr lang="en-US" sz="1100">
                          <a:effectLst/>
                        </a:rPr>
                        <a:t>SCAP Based Vulnerability Management System</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tc>
                  <a:txBody>
                    <a:bodyPr/>
                    <a:lstStyle/>
                    <a:p>
                      <a:pPr marL="0" marR="0">
                        <a:spcBef>
                          <a:spcPts val="0"/>
                        </a:spcBef>
                        <a:spcAft>
                          <a:spcPts val="0"/>
                        </a:spcAft>
                      </a:pPr>
                      <a:r>
                        <a:rPr lang="en-US" sz="1100">
                          <a:effectLst/>
                        </a:rPr>
                        <a:t>Network Based Data Loss Prevention (DLP) System</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extLst>
                  <a:ext uri="{0D108BD9-81ED-4DB2-BD59-A6C34878D82A}">
                    <a16:rowId xmlns:a16="http://schemas.microsoft.com/office/drawing/2014/main" val="3401970394"/>
                  </a:ext>
                </a:extLst>
              </a:tr>
              <a:tr h="161623">
                <a:tc>
                  <a:txBody>
                    <a:bodyPr/>
                    <a:lstStyle/>
                    <a:p>
                      <a:pPr marL="0" marR="0">
                        <a:spcBef>
                          <a:spcPts val="0"/>
                        </a:spcBef>
                        <a:spcAft>
                          <a:spcPts val="0"/>
                        </a:spcAft>
                      </a:pPr>
                      <a:r>
                        <a:rPr lang="en-US" sz="1100">
                          <a:effectLst/>
                        </a:rPr>
                        <a:t>Patch Management System</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tc>
                  <a:txBody>
                    <a:bodyPr/>
                    <a:lstStyle/>
                    <a:p>
                      <a:pPr marL="0" marR="0">
                        <a:spcBef>
                          <a:spcPts val="0"/>
                        </a:spcBef>
                        <a:spcAft>
                          <a:spcPts val="0"/>
                        </a:spcAft>
                      </a:pPr>
                      <a:r>
                        <a:rPr lang="en-US" sz="1100">
                          <a:effectLst/>
                        </a:rPr>
                        <a:t>Whole Disk Encryption System</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extLst>
                  <a:ext uri="{0D108BD9-81ED-4DB2-BD59-A6C34878D82A}">
                    <a16:rowId xmlns:a16="http://schemas.microsoft.com/office/drawing/2014/main" val="863647261"/>
                  </a:ext>
                </a:extLst>
              </a:tr>
              <a:tr h="161623">
                <a:tc>
                  <a:txBody>
                    <a:bodyPr/>
                    <a:lstStyle/>
                    <a:p>
                      <a:pPr marL="0" marR="0">
                        <a:spcBef>
                          <a:spcPts val="0"/>
                        </a:spcBef>
                        <a:spcAft>
                          <a:spcPts val="0"/>
                        </a:spcAft>
                      </a:pPr>
                      <a:r>
                        <a:rPr lang="en-US" sz="1100">
                          <a:effectLst/>
                        </a:rPr>
                        <a:t>Privileged Account Management System</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tc>
                  <a:txBody>
                    <a:bodyPr/>
                    <a:lstStyle/>
                    <a:p>
                      <a:pPr marL="0" marR="0">
                        <a:spcBef>
                          <a:spcPts val="0"/>
                        </a:spcBef>
                        <a:spcAft>
                          <a:spcPts val="0"/>
                        </a:spcAft>
                      </a:pPr>
                      <a:r>
                        <a:rPr lang="en-US" sz="1100">
                          <a:effectLst/>
                        </a:rPr>
                        <a:t>Host Based Data Loss Prevention (DLP) System</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extLst>
                  <a:ext uri="{0D108BD9-81ED-4DB2-BD59-A6C34878D82A}">
                    <a16:rowId xmlns:a16="http://schemas.microsoft.com/office/drawing/2014/main" val="3345724711"/>
                  </a:ext>
                </a:extLst>
              </a:tr>
              <a:tr h="161623">
                <a:tc>
                  <a:txBody>
                    <a:bodyPr/>
                    <a:lstStyle/>
                    <a:p>
                      <a:pPr marL="0" marR="0">
                        <a:spcBef>
                          <a:spcPts val="0"/>
                        </a:spcBef>
                        <a:spcAft>
                          <a:spcPts val="0"/>
                        </a:spcAft>
                      </a:pPr>
                      <a:r>
                        <a:rPr lang="en-US" sz="1100">
                          <a:effectLst/>
                        </a:rPr>
                        <a:t>Multi-Factor Authentication System</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tc>
                  <a:txBody>
                    <a:bodyPr/>
                    <a:lstStyle/>
                    <a:p>
                      <a:pPr marL="0" marR="0">
                        <a:spcBef>
                          <a:spcPts val="0"/>
                        </a:spcBef>
                        <a:spcAft>
                          <a:spcPts val="0"/>
                        </a:spcAft>
                      </a:pPr>
                      <a:r>
                        <a:rPr lang="en-US" sz="1100">
                          <a:effectLst/>
                        </a:rPr>
                        <a:t>Wireless Intrusion Detection System (WIDS)</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extLst>
                  <a:ext uri="{0D108BD9-81ED-4DB2-BD59-A6C34878D82A}">
                    <a16:rowId xmlns:a16="http://schemas.microsoft.com/office/drawing/2014/main" val="18436451"/>
                  </a:ext>
                </a:extLst>
              </a:tr>
              <a:tr h="161623">
                <a:tc>
                  <a:txBody>
                    <a:bodyPr/>
                    <a:lstStyle/>
                    <a:p>
                      <a:pPr marL="0" marR="0">
                        <a:spcBef>
                          <a:spcPts val="0"/>
                        </a:spcBef>
                        <a:spcAft>
                          <a:spcPts val="0"/>
                        </a:spcAft>
                      </a:pPr>
                      <a:r>
                        <a:rPr lang="en-US" sz="1100">
                          <a:effectLst/>
                        </a:rPr>
                        <a:t>Dedicated Administration Systems</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tc>
                  <a:txBody>
                    <a:bodyPr/>
                    <a:lstStyle/>
                    <a:p>
                      <a:pPr marL="0" marR="0">
                        <a:spcBef>
                          <a:spcPts val="0"/>
                        </a:spcBef>
                        <a:spcAft>
                          <a:spcPts val="0"/>
                        </a:spcAft>
                      </a:pPr>
                      <a:r>
                        <a:rPr lang="en-US" sz="1100">
                          <a:effectLst/>
                        </a:rPr>
                        <a:t>Identity &amp; Access Management System</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extLst>
                  <a:ext uri="{0D108BD9-81ED-4DB2-BD59-A6C34878D82A}">
                    <a16:rowId xmlns:a16="http://schemas.microsoft.com/office/drawing/2014/main" val="1391908076"/>
                  </a:ext>
                </a:extLst>
              </a:tr>
              <a:tr h="161623">
                <a:tc>
                  <a:txBody>
                    <a:bodyPr/>
                    <a:lstStyle/>
                    <a:p>
                      <a:pPr marL="0" marR="0">
                        <a:spcBef>
                          <a:spcPts val="0"/>
                        </a:spcBef>
                        <a:spcAft>
                          <a:spcPts val="0"/>
                        </a:spcAft>
                      </a:pPr>
                      <a:r>
                        <a:rPr lang="en-US" sz="1100">
                          <a:effectLst/>
                        </a:rPr>
                        <a:t>System Configuration Baselines &amp; Images</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tc>
                  <a:txBody>
                    <a:bodyPr/>
                    <a:lstStyle/>
                    <a:p>
                      <a:pPr marL="0" marR="0">
                        <a:spcBef>
                          <a:spcPts val="0"/>
                        </a:spcBef>
                        <a:spcAft>
                          <a:spcPts val="0"/>
                        </a:spcAft>
                      </a:pPr>
                      <a:r>
                        <a:rPr lang="en-US" sz="1100">
                          <a:effectLst/>
                        </a:rPr>
                        <a:t>Training / Awareness Education Plans</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extLst>
                  <a:ext uri="{0D108BD9-81ED-4DB2-BD59-A6C34878D82A}">
                    <a16:rowId xmlns:a16="http://schemas.microsoft.com/office/drawing/2014/main" val="241798936"/>
                  </a:ext>
                </a:extLst>
              </a:tr>
              <a:tr h="161623">
                <a:tc>
                  <a:txBody>
                    <a:bodyPr/>
                    <a:lstStyle/>
                    <a:p>
                      <a:pPr marL="0" marR="0">
                        <a:spcBef>
                          <a:spcPts val="0"/>
                        </a:spcBef>
                        <a:spcAft>
                          <a:spcPts val="0"/>
                        </a:spcAft>
                      </a:pPr>
                      <a:r>
                        <a:rPr lang="en-US" sz="1100" dirty="0">
                          <a:effectLst/>
                        </a:rPr>
                        <a:t>System Configuration Enforcement System</a:t>
                      </a:r>
                      <a:endParaRPr lang="en-US" sz="1100" dirty="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tc>
                  <a:txBody>
                    <a:bodyPr/>
                    <a:lstStyle/>
                    <a:p>
                      <a:pPr marL="0" marR="0">
                        <a:spcBef>
                          <a:spcPts val="0"/>
                        </a:spcBef>
                        <a:spcAft>
                          <a:spcPts val="0"/>
                        </a:spcAft>
                      </a:pPr>
                      <a:r>
                        <a:rPr lang="en-US" sz="1100">
                          <a:effectLst/>
                        </a:rPr>
                        <a:t>Secure Coding Standards</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extLst>
                  <a:ext uri="{0D108BD9-81ED-4DB2-BD59-A6C34878D82A}">
                    <a16:rowId xmlns:a16="http://schemas.microsoft.com/office/drawing/2014/main" val="3433736921"/>
                  </a:ext>
                </a:extLst>
              </a:tr>
              <a:tr h="161623">
                <a:tc>
                  <a:txBody>
                    <a:bodyPr/>
                    <a:lstStyle/>
                    <a:p>
                      <a:pPr marL="0" marR="0">
                        <a:spcBef>
                          <a:spcPts val="0"/>
                        </a:spcBef>
                        <a:spcAft>
                          <a:spcPts val="0"/>
                        </a:spcAft>
                      </a:pPr>
                      <a:r>
                        <a:rPr lang="en-US" sz="1100" dirty="0">
                          <a:effectLst/>
                        </a:rPr>
                        <a:t>Network Time Protocol (</a:t>
                      </a:r>
                      <a:r>
                        <a:rPr lang="en-US" sz="1100" dirty="0" err="1">
                          <a:effectLst/>
                        </a:rPr>
                        <a:t>NTP</a:t>
                      </a:r>
                      <a:r>
                        <a:rPr lang="en-US" sz="1100" dirty="0">
                          <a:effectLst/>
                        </a:rPr>
                        <a:t>) Systems</a:t>
                      </a:r>
                      <a:endParaRPr lang="en-US" sz="1100" dirty="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tc>
                  <a:txBody>
                    <a:bodyPr/>
                    <a:lstStyle/>
                    <a:p>
                      <a:pPr marL="0" marR="0">
                        <a:spcBef>
                          <a:spcPts val="0"/>
                        </a:spcBef>
                        <a:spcAft>
                          <a:spcPts val="0"/>
                        </a:spcAft>
                      </a:pPr>
                      <a:r>
                        <a:rPr lang="en-US" sz="1100">
                          <a:effectLst/>
                        </a:rPr>
                        <a:t>Software Vulnerability Scanning Tool</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extLst>
                  <a:ext uri="{0D108BD9-81ED-4DB2-BD59-A6C34878D82A}">
                    <a16:rowId xmlns:a16="http://schemas.microsoft.com/office/drawing/2014/main" val="2291126159"/>
                  </a:ext>
                </a:extLst>
              </a:tr>
              <a:tr h="161623">
                <a:tc>
                  <a:txBody>
                    <a:bodyPr/>
                    <a:lstStyle/>
                    <a:p>
                      <a:pPr marL="0" marR="0">
                        <a:spcBef>
                          <a:spcPts val="0"/>
                        </a:spcBef>
                        <a:spcAft>
                          <a:spcPts val="0"/>
                        </a:spcAft>
                      </a:pPr>
                      <a:r>
                        <a:rPr lang="en-US" sz="1100" dirty="0">
                          <a:effectLst/>
                        </a:rPr>
                        <a:t>Network URL Filtering System</a:t>
                      </a:r>
                      <a:endParaRPr lang="en-US" sz="1100" dirty="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tc>
                  <a:txBody>
                    <a:bodyPr/>
                    <a:lstStyle/>
                    <a:p>
                      <a:pPr marL="0" marR="0">
                        <a:spcBef>
                          <a:spcPts val="0"/>
                        </a:spcBef>
                        <a:spcAft>
                          <a:spcPts val="0"/>
                        </a:spcAft>
                      </a:pPr>
                      <a:r>
                        <a:rPr lang="en-US" sz="1100">
                          <a:effectLst/>
                        </a:rPr>
                        <a:t>Web Application Firewall (WAF)</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extLst>
                  <a:ext uri="{0D108BD9-81ED-4DB2-BD59-A6C34878D82A}">
                    <a16:rowId xmlns:a16="http://schemas.microsoft.com/office/drawing/2014/main" val="2409659913"/>
                  </a:ext>
                </a:extLst>
              </a:tr>
              <a:tr h="161623">
                <a:tc>
                  <a:txBody>
                    <a:bodyPr/>
                    <a:lstStyle/>
                    <a:p>
                      <a:pPr marL="0" marR="0">
                        <a:spcBef>
                          <a:spcPts val="0"/>
                        </a:spcBef>
                        <a:spcAft>
                          <a:spcPts val="0"/>
                        </a:spcAft>
                      </a:pPr>
                      <a:r>
                        <a:rPr lang="en-US" sz="1100" dirty="0">
                          <a:effectLst/>
                        </a:rPr>
                        <a:t>DNS Domain Filtering System</a:t>
                      </a:r>
                      <a:endParaRPr lang="en-US" sz="1100" dirty="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tc>
                  <a:txBody>
                    <a:bodyPr/>
                    <a:lstStyle/>
                    <a:p>
                      <a:pPr marL="0" marR="0">
                        <a:spcBef>
                          <a:spcPts val="0"/>
                        </a:spcBef>
                        <a:spcAft>
                          <a:spcPts val="0"/>
                        </a:spcAft>
                      </a:pPr>
                      <a:r>
                        <a:rPr lang="en-US" sz="1100">
                          <a:effectLst/>
                        </a:rPr>
                        <a:t>Incident Management Plans</a:t>
                      </a:r>
                      <a:endParaRPr lang="en-US" sz="110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extLst>
                  <a:ext uri="{0D108BD9-81ED-4DB2-BD59-A6C34878D82A}">
                    <a16:rowId xmlns:a16="http://schemas.microsoft.com/office/drawing/2014/main" val="4184501542"/>
                  </a:ext>
                </a:extLst>
              </a:tr>
              <a:tr h="161623">
                <a:tc>
                  <a:txBody>
                    <a:bodyPr/>
                    <a:lstStyle/>
                    <a:p>
                      <a:pPr marL="0" marR="0">
                        <a:spcBef>
                          <a:spcPts val="0"/>
                        </a:spcBef>
                        <a:spcAft>
                          <a:spcPts val="0"/>
                        </a:spcAft>
                      </a:pPr>
                      <a:r>
                        <a:rPr lang="en-US" sz="1100" dirty="0">
                          <a:effectLst/>
                        </a:rPr>
                        <a:t>Anti-Spam Gateway</a:t>
                      </a:r>
                      <a:endParaRPr lang="en-US" sz="1100" dirty="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tc>
                  <a:txBody>
                    <a:bodyPr/>
                    <a:lstStyle/>
                    <a:p>
                      <a:pPr marL="0" marR="0">
                        <a:spcBef>
                          <a:spcPts val="0"/>
                        </a:spcBef>
                        <a:spcAft>
                          <a:spcPts val="0"/>
                        </a:spcAft>
                      </a:pPr>
                      <a:r>
                        <a:rPr lang="en-US" sz="1100" dirty="0">
                          <a:effectLst/>
                        </a:rPr>
                        <a:t>Penetration Testing Plans</a:t>
                      </a:r>
                      <a:endParaRPr lang="en-US" sz="1100" dirty="0">
                        <a:solidFill>
                          <a:srgbClr val="2E74B5"/>
                        </a:solidFill>
                        <a:effectLst/>
                        <a:latin typeface="Calibri" panose="020F0502020204030204" pitchFamily="34" charset="0"/>
                        <a:ea typeface="Calibri" panose="020F0502020204030204" pitchFamily="34" charset="0"/>
                        <a:cs typeface="Calibri" panose="020F0502020204030204" pitchFamily="34" charset="0"/>
                      </a:endParaRPr>
                    </a:p>
                  </a:txBody>
                  <a:tcPr marL="66118" marR="66118" marT="0" marB="0"/>
                </a:tc>
                <a:extLst>
                  <a:ext uri="{0D108BD9-81ED-4DB2-BD59-A6C34878D82A}">
                    <a16:rowId xmlns:a16="http://schemas.microsoft.com/office/drawing/2014/main" val="4238125884"/>
                  </a:ext>
                </a:extLst>
              </a:tr>
            </a:tbl>
          </a:graphicData>
        </a:graphic>
      </p:graphicFrame>
    </p:spTree>
    <p:extLst>
      <p:ext uri="{BB962C8B-B14F-4D97-AF65-F5344CB8AC3E}">
        <p14:creationId xmlns:p14="http://schemas.microsoft.com/office/powerpoint/2010/main" val="3683575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C3F29-5024-41BA-BD37-0068BC7DC3AC}"/>
              </a:ext>
            </a:extLst>
          </p:cNvPr>
          <p:cNvSpPr>
            <a:spLocks noGrp="1"/>
          </p:cNvSpPr>
          <p:nvPr>
            <p:ph type="title"/>
          </p:nvPr>
        </p:nvSpPr>
        <p:spPr>
          <a:xfrm>
            <a:off x="227215" y="334839"/>
            <a:ext cx="8800407" cy="728390"/>
          </a:xfrm>
        </p:spPr>
        <p:txBody>
          <a:bodyPr>
            <a:normAutofit fontScale="90000"/>
          </a:bodyPr>
          <a:lstStyle/>
          <a:p>
            <a:r>
              <a:rPr lang="en-US" dirty="0"/>
              <a:t>Determining Framework Requirements</a:t>
            </a:r>
          </a:p>
        </p:txBody>
      </p:sp>
      <p:sp>
        <p:nvSpPr>
          <p:cNvPr id="3" name="Content Placeholder 2">
            <a:extLst>
              <a:ext uri="{FF2B5EF4-FFF2-40B4-BE49-F238E27FC236}">
                <a16:creationId xmlns:a16="http://schemas.microsoft.com/office/drawing/2014/main" id="{868E43DA-3AE8-4D6D-907D-A3E87A8F7899}"/>
              </a:ext>
            </a:extLst>
          </p:cNvPr>
          <p:cNvSpPr>
            <a:spLocks noGrp="1"/>
          </p:cNvSpPr>
          <p:nvPr>
            <p:ph idx="1"/>
          </p:nvPr>
        </p:nvSpPr>
        <p:spPr/>
        <p:txBody>
          <a:bodyPr>
            <a:normAutofit fontScale="40000" lnSpcReduction="20000"/>
          </a:bodyPr>
          <a:lstStyle/>
          <a:p>
            <a:r>
              <a:rPr lang="en-US" b="1" dirty="0"/>
              <a:t>International information security standards</a:t>
            </a:r>
          </a:p>
          <a:p>
            <a:r>
              <a:rPr lang="en-US" u="sng" dirty="0">
                <a:hlinkClick r:id="rId2" tooltip="ISO/IEC 27001"/>
              </a:rPr>
              <a:t>ISO/IEC 27001</a:t>
            </a:r>
            <a:r>
              <a:rPr lang="en-US" dirty="0"/>
              <a:t> specifies 114 controls in 14 groups:</a:t>
            </a:r>
          </a:p>
          <a:p>
            <a:pPr lvl="0"/>
            <a:r>
              <a:rPr lang="en-US" dirty="0"/>
              <a:t>A.5: Information security policies</a:t>
            </a:r>
          </a:p>
          <a:p>
            <a:pPr lvl="0"/>
            <a:r>
              <a:rPr lang="en-US" dirty="0"/>
              <a:t>A.6: How information security is </a:t>
            </a:r>
            <a:r>
              <a:rPr lang="en-US" dirty="0" err="1"/>
              <a:t>organised</a:t>
            </a:r>
            <a:endParaRPr lang="en-US" dirty="0"/>
          </a:p>
          <a:p>
            <a:pPr lvl="0"/>
            <a:r>
              <a:rPr lang="en-US" dirty="0"/>
              <a:t>A.7: Human resources security - controls that are applied before, during, or after employment.</a:t>
            </a:r>
          </a:p>
          <a:p>
            <a:pPr lvl="0"/>
            <a:r>
              <a:rPr lang="en-US" dirty="0"/>
              <a:t>A.8: Asset management</a:t>
            </a:r>
          </a:p>
          <a:p>
            <a:pPr lvl="0"/>
            <a:r>
              <a:rPr lang="en-US" dirty="0"/>
              <a:t>A.9: Access controls and managing user access</a:t>
            </a:r>
          </a:p>
          <a:p>
            <a:pPr lvl="0"/>
            <a:r>
              <a:rPr lang="en-US" dirty="0"/>
              <a:t>A.10: Cryptographic technology</a:t>
            </a:r>
          </a:p>
          <a:p>
            <a:pPr lvl="0"/>
            <a:r>
              <a:rPr lang="en-US" dirty="0"/>
              <a:t>A.11: Physical security of the </a:t>
            </a:r>
            <a:r>
              <a:rPr lang="en-US" dirty="0" err="1"/>
              <a:t>organisation's</a:t>
            </a:r>
            <a:r>
              <a:rPr lang="en-US" dirty="0"/>
              <a:t> sites and equipment</a:t>
            </a:r>
          </a:p>
          <a:p>
            <a:pPr lvl="0"/>
            <a:r>
              <a:rPr lang="en-US" dirty="0"/>
              <a:t>A.12: Operational security</a:t>
            </a:r>
          </a:p>
          <a:p>
            <a:pPr lvl="0"/>
            <a:r>
              <a:rPr lang="en-US" dirty="0"/>
              <a:t>A.13: Secure communications and data transfer</a:t>
            </a:r>
          </a:p>
          <a:p>
            <a:pPr lvl="0"/>
            <a:r>
              <a:rPr lang="en-US" dirty="0"/>
              <a:t>A.14: Secure acquisition, development, and support of information systems</a:t>
            </a:r>
          </a:p>
          <a:p>
            <a:pPr lvl="0"/>
            <a:r>
              <a:rPr lang="en-US" dirty="0"/>
              <a:t>A.15: Security for suppliers and third parties</a:t>
            </a:r>
          </a:p>
          <a:p>
            <a:pPr lvl="0"/>
            <a:r>
              <a:rPr lang="en-US" dirty="0"/>
              <a:t>A.16: Incident management</a:t>
            </a:r>
          </a:p>
          <a:p>
            <a:pPr lvl="0"/>
            <a:r>
              <a:rPr lang="en-US" dirty="0"/>
              <a:t>A.17: Business continuity/disaster recovery (to the extent that it affects information security)</a:t>
            </a:r>
          </a:p>
          <a:p>
            <a:pPr lvl="0"/>
            <a:r>
              <a:rPr lang="en-US" dirty="0"/>
              <a:t>A.18: Compliance - with internal requirements, such as policies, and with external requirements, such as laws.</a:t>
            </a:r>
          </a:p>
          <a:p>
            <a:endParaRPr lang="en-US" dirty="0"/>
          </a:p>
        </p:txBody>
      </p:sp>
    </p:spTree>
    <p:extLst>
      <p:ext uri="{BB962C8B-B14F-4D97-AF65-F5344CB8AC3E}">
        <p14:creationId xmlns:p14="http://schemas.microsoft.com/office/powerpoint/2010/main" val="2586881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3AC03-0B57-43FC-952E-32B8C3836541}"/>
              </a:ext>
            </a:extLst>
          </p:cNvPr>
          <p:cNvSpPr>
            <a:spLocks noGrp="1"/>
          </p:cNvSpPr>
          <p:nvPr>
            <p:ph type="title"/>
          </p:nvPr>
        </p:nvSpPr>
        <p:spPr>
          <a:xfrm>
            <a:off x="49876" y="345923"/>
            <a:ext cx="8636924" cy="728390"/>
          </a:xfrm>
        </p:spPr>
        <p:txBody>
          <a:bodyPr>
            <a:normAutofit fontScale="90000"/>
          </a:bodyPr>
          <a:lstStyle/>
          <a:p>
            <a:r>
              <a:rPr lang="en-US" dirty="0"/>
              <a:t>Determining Framework Requirements</a:t>
            </a:r>
          </a:p>
        </p:txBody>
      </p:sp>
      <p:sp>
        <p:nvSpPr>
          <p:cNvPr id="3" name="Content Placeholder 2">
            <a:extLst>
              <a:ext uri="{FF2B5EF4-FFF2-40B4-BE49-F238E27FC236}">
                <a16:creationId xmlns:a16="http://schemas.microsoft.com/office/drawing/2014/main" id="{54458F9A-41EE-4486-B208-A2DEE3C3D799}"/>
              </a:ext>
            </a:extLst>
          </p:cNvPr>
          <p:cNvSpPr>
            <a:spLocks noGrp="1"/>
          </p:cNvSpPr>
          <p:nvPr>
            <p:ph idx="1"/>
          </p:nvPr>
        </p:nvSpPr>
        <p:spPr>
          <a:xfrm>
            <a:off x="457200" y="1113905"/>
            <a:ext cx="8229600" cy="3480718"/>
          </a:xfrm>
        </p:spPr>
        <p:txBody>
          <a:bodyPr>
            <a:noAutofit/>
          </a:bodyPr>
          <a:lstStyle/>
          <a:p>
            <a:r>
              <a:rPr lang="en-US" sz="1200" dirty="0"/>
              <a:t>From </a:t>
            </a:r>
            <a:r>
              <a:rPr lang="en-US" sz="1200" u="sng" dirty="0">
                <a:hlinkClick r:id="rId2" tooltip="NIST"/>
              </a:rPr>
              <a:t>NIST</a:t>
            </a:r>
            <a:r>
              <a:rPr lang="en-US" sz="1200" dirty="0"/>
              <a:t> Special Publication </a:t>
            </a:r>
            <a:r>
              <a:rPr lang="en-US" sz="1200" u="sng" dirty="0">
                <a:hlinkClick r:id="rId3"/>
              </a:rPr>
              <a:t>SP 800-53</a:t>
            </a:r>
            <a:r>
              <a:rPr lang="en-US" sz="1200" dirty="0"/>
              <a:t> revision 4.</a:t>
            </a:r>
          </a:p>
          <a:p>
            <a:pPr lvl="0"/>
            <a:r>
              <a:rPr lang="en-US" sz="1200" dirty="0"/>
              <a:t>AC Access Control.</a:t>
            </a:r>
          </a:p>
          <a:p>
            <a:pPr lvl="0"/>
            <a:r>
              <a:rPr lang="en-US" sz="1200" dirty="0"/>
              <a:t>AT Awareness and Training.</a:t>
            </a:r>
          </a:p>
          <a:p>
            <a:pPr lvl="0"/>
            <a:r>
              <a:rPr lang="en-US" sz="1200" dirty="0"/>
              <a:t>AU Audit and Accountability.</a:t>
            </a:r>
          </a:p>
          <a:p>
            <a:pPr lvl="0"/>
            <a:r>
              <a:rPr lang="en-US" sz="1200" dirty="0"/>
              <a:t>CA Security Assessment and Authorization. (historical abbreviation)</a:t>
            </a:r>
          </a:p>
          <a:p>
            <a:pPr lvl="0"/>
            <a:r>
              <a:rPr lang="en-US" sz="1200" dirty="0"/>
              <a:t>CM Configuration Management.</a:t>
            </a:r>
          </a:p>
          <a:p>
            <a:pPr lvl="0"/>
            <a:r>
              <a:rPr lang="en-US" sz="1200" dirty="0"/>
              <a:t>CP Contingency Planning.</a:t>
            </a:r>
          </a:p>
          <a:p>
            <a:pPr lvl="0"/>
            <a:r>
              <a:rPr lang="en-US" sz="1200" dirty="0"/>
              <a:t>IA Identification and Authentication.</a:t>
            </a:r>
          </a:p>
          <a:p>
            <a:pPr lvl="0"/>
            <a:r>
              <a:rPr lang="en-US" sz="1200" dirty="0"/>
              <a:t>IR Incident Response.</a:t>
            </a:r>
          </a:p>
          <a:p>
            <a:pPr lvl="0"/>
            <a:r>
              <a:rPr lang="en-US" sz="1200" dirty="0"/>
              <a:t>MA Maintenance.</a:t>
            </a:r>
          </a:p>
          <a:p>
            <a:pPr lvl="0"/>
            <a:r>
              <a:rPr lang="en-US" sz="1200" dirty="0"/>
              <a:t>MP Media Protection.</a:t>
            </a:r>
          </a:p>
          <a:p>
            <a:pPr lvl="0"/>
            <a:r>
              <a:rPr lang="en-US" sz="1200" dirty="0"/>
              <a:t>PE Physical and Environmental Protection.</a:t>
            </a:r>
          </a:p>
          <a:p>
            <a:pPr lvl="0"/>
            <a:r>
              <a:rPr lang="en-US" sz="1200" dirty="0"/>
              <a:t>PL Planning.</a:t>
            </a:r>
          </a:p>
          <a:p>
            <a:pPr lvl="0"/>
            <a:r>
              <a:rPr lang="en-US" sz="1200" dirty="0"/>
              <a:t>PS Personnel Security.</a:t>
            </a:r>
          </a:p>
          <a:p>
            <a:pPr lvl="0"/>
            <a:r>
              <a:rPr lang="en-US" sz="1200" dirty="0"/>
              <a:t>RA Risk Assessment.</a:t>
            </a:r>
          </a:p>
          <a:p>
            <a:pPr lvl="0"/>
            <a:r>
              <a:rPr lang="en-US" sz="1200" dirty="0"/>
              <a:t>SA System and Services Acquisition.</a:t>
            </a:r>
          </a:p>
          <a:p>
            <a:pPr lvl="0"/>
            <a:r>
              <a:rPr lang="en-US" sz="1200" dirty="0"/>
              <a:t>SC System and Communications Protection.</a:t>
            </a:r>
          </a:p>
          <a:p>
            <a:pPr lvl="0"/>
            <a:r>
              <a:rPr lang="en-US" sz="1200" dirty="0"/>
              <a:t>SI System and Information Integrity.</a:t>
            </a:r>
          </a:p>
          <a:p>
            <a:r>
              <a:rPr lang="en-US" sz="1200" dirty="0"/>
              <a:t>PM Program Management</a:t>
            </a:r>
          </a:p>
        </p:txBody>
      </p:sp>
    </p:spTree>
    <p:extLst>
      <p:ext uri="{BB962C8B-B14F-4D97-AF65-F5344CB8AC3E}">
        <p14:creationId xmlns:p14="http://schemas.microsoft.com/office/powerpoint/2010/main" val="3543581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BEF88F389B604A9E3CA5C4F4117687" ma:contentTypeVersion="4" ma:contentTypeDescription="Create a new document." ma:contentTypeScope="" ma:versionID="7b0e71834e9f1ffc0da084bb9d3cd630">
  <xsd:schema xmlns:xsd="http://www.w3.org/2001/XMLSchema" xmlns:xs="http://www.w3.org/2001/XMLSchema" xmlns:p="http://schemas.microsoft.com/office/2006/metadata/properties" xmlns:ns2="7e3c9ffc-38d3-4f25-b31f-14cb1545fcef" xmlns:ns3="ebe1cdb1-9ca8-4539-84b8-3ef01c73f38c" targetNamespace="http://schemas.microsoft.com/office/2006/metadata/properties" ma:root="true" ma:fieldsID="eff7f87a20747144834512edb33db37c" ns2:_="" ns3:_="">
    <xsd:import namespace="7e3c9ffc-38d3-4f25-b31f-14cb1545fcef"/>
    <xsd:import namespace="ebe1cdb1-9ca8-4539-84b8-3ef01c73f38c"/>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c9ffc-38d3-4f25-b31f-14cb1545fce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be1cdb1-9ca8-4539-84b8-3ef01c73f38c"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419556F-48DD-4986-8D58-6F31986B955F}"/>
</file>

<file path=customXml/itemProps2.xml><?xml version="1.0" encoding="utf-8"?>
<ds:datastoreItem xmlns:ds="http://schemas.openxmlformats.org/officeDocument/2006/customXml" ds:itemID="{759425E7-F8F3-43C3-A628-262B98894D22}"/>
</file>

<file path=customXml/itemProps3.xml><?xml version="1.0" encoding="utf-8"?>
<ds:datastoreItem xmlns:ds="http://schemas.openxmlformats.org/officeDocument/2006/customXml" ds:itemID="{1185AA84-CDA0-40F3-83EF-993C6D4AE8E3}"/>
</file>

<file path=docProps/app.xml><?xml version="1.0" encoding="utf-8"?>
<Properties xmlns="http://schemas.openxmlformats.org/officeDocument/2006/extended-properties" xmlns:vt="http://schemas.openxmlformats.org/officeDocument/2006/docPropsVTypes">
  <TotalTime>1875</TotalTime>
  <Words>2862</Words>
  <Application>Microsoft Office PowerPoint</Application>
  <PresentationFormat>On-screen Show (16:9)</PresentationFormat>
  <Paragraphs>254</Paragraphs>
  <Slides>14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Century Gothic</vt:lpstr>
      <vt:lpstr>Office Theme</vt:lpstr>
      <vt:lpstr>Determining Framework Requirements</vt:lpstr>
      <vt:lpstr>Determining Framework Requirements</vt:lpstr>
      <vt:lpstr>PowerPoint Presentation</vt:lpstr>
      <vt:lpstr>Determining Framework Requirements</vt:lpstr>
      <vt:lpstr>Determining Framework Requirements</vt:lpstr>
      <vt:lpstr>Determining Framework Requirements</vt:lpstr>
      <vt:lpstr>CIS Top 20 Controls List </vt:lpstr>
      <vt:lpstr>Determining Framework Requirements</vt:lpstr>
      <vt:lpstr>Determining Framework Requirements</vt:lpstr>
      <vt:lpstr>Determining Framework Requirements</vt:lpstr>
      <vt:lpstr>Determining Framework Requirements</vt:lpstr>
      <vt:lpstr>Determining Framework Requirements</vt:lpstr>
      <vt:lpstr>Determining Framework Requirements</vt:lpstr>
      <vt:lpstr>PowerPoint Presentation</vt:lpstr>
    </vt:vector>
  </TitlesOfParts>
  <Company>Mangold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Mangold</dc:creator>
  <cp:lastModifiedBy>Lisa Niles</cp:lastModifiedBy>
  <cp:revision>33</cp:revision>
  <dcterms:created xsi:type="dcterms:W3CDTF">2017-04-26T19:54:32Z</dcterms:created>
  <dcterms:modified xsi:type="dcterms:W3CDTF">2018-04-09T23:44:40Z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0x0101001CBEF88F389B604A9E3CA5C4F4117687</vt:lpwstr>
  </property>
</Properties>
</file>